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4"/>
  </p:notesMasterIdLst>
  <p:sldIdLst>
    <p:sldId id="264" r:id="rId5"/>
    <p:sldId id="265" r:id="rId6"/>
    <p:sldId id="271" r:id="rId7"/>
    <p:sldId id="274" r:id="rId8"/>
    <p:sldId id="269" r:id="rId9"/>
    <p:sldId id="284" r:id="rId10"/>
    <p:sldId id="287" r:id="rId11"/>
    <p:sldId id="280" r:id="rId12"/>
    <p:sldId id="281" r:id="rId13"/>
    <p:sldId id="286" r:id="rId14"/>
    <p:sldId id="290" r:id="rId15"/>
    <p:sldId id="288" r:id="rId16"/>
    <p:sldId id="272" r:id="rId17"/>
    <p:sldId id="276" r:id="rId18"/>
    <p:sldId id="278" r:id="rId19"/>
    <p:sldId id="277" r:id="rId20"/>
    <p:sldId id="285" r:id="rId21"/>
    <p:sldId id="283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710E0F3-8320-4FBE-A24C-66D183DF4EB0}">
          <p14:sldIdLst>
            <p14:sldId id="264"/>
            <p14:sldId id="265"/>
            <p14:sldId id="271"/>
            <p14:sldId id="274"/>
            <p14:sldId id="269"/>
            <p14:sldId id="284"/>
            <p14:sldId id="287"/>
            <p14:sldId id="280"/>
            <p14:sldId id="281"/>
            <p14:sldId id="286"/>
            <p14:sldId id="290"/>
            <p14:sldId id="288"/>
            <p14:sldId id="272"/>
            <p14:sldId id="276"/>
            <p14:sldId id="278"/>
            <p14:sldId id="277"/>
            <p14:sldId id="285"/>
            <p14:sldId id="28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FE6970-5F6F-2B6E-7281-DEB16E629CC8}" name="Davide Fausto" initials="DF" userId="dd83741c72ac8d90" providerId="Windows Live"/>
  <p188:author id="{4083D181-045A-BA0B-67B3-D34374F75080}" name="Martina Fausto" initials="MF" userId="S::S4515876@studenti.unige.it::594ff381-3918-48f9-b49d-ef3e584b0313" providerId="AD"/>
  <p188:author id="{BF7AC3AE-CF06-079E-1CBF-6F2BB088835B}" name="Gabriele Romano" initials="GR" userId="S::s5383588@studenti.unige.it::876ed18c-158e-40fa-aa55-c9f2608b73ef" providerId="AD"/>
  <p188:author id="{AC8C5EB3-3917-6D7D-82DC-6255FEE94DE7}" name="Gabriele Romano" initials="GR" userId="S::S5383588@studenti.unige.it::876ed18c-158e-40fa-aa55-c9f2608b73ef" providerId="AD"/>
  <p188:author id="{350787BA-F6CF-0F76-FAA6-D1FC986ED453}" name="Gaggio" initials="9G" userId="Gaggio" providerId="None"/>
  <p188:author id="{8E10A7DC-5D2A-A048-2414-180AE0512DD3}" name="Martina Fausto" initials="MF" userId="S::s4515876@studenti.unige.it::594ff381-3918-48f9-b49d-ef3e584b03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A62A6"/>
    <a:srgbClr val="345691"/>
    <a:srgbClr val="294575"/>
    <a:srgbClr val="32548F"/>
    <a:srgbClr val="335691"/>
    <a:srgbClr val="3960A3"/>
    <a:srgbClr val="004B78"/>
    <a:srgbClr val="0070B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14:55:18.4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 24575,'0'-7'0,"7"-2"0,10-8 0,2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8:39:57.39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0,'1847'0,"-1823"0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8:42:39.13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0,'8353'0,"-8318"0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8:42:49.09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1,'8345'0,"-8314"0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8:42:59.46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0,'2289'0,"-2259"0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8:43:13.45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1,'10531'0,"-10507"0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4T08:43:29.72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1,'5155'0,"-5138"0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A6106-8E14-4F9F-9A54-B6E3D2663BE0}" type="datetimeFigureOut">
              <a:rPr lang="it-IT" smtClean="0"/>
              <a:t>13/06/2024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8D146-20AE-44CE-B5AB-D4EC8070A2D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479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8D146-20AE-44CE-B5AB-D4EC8070A2D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38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8D146-20AE-44CE-B5AB-D4EC8070A2D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607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8D146-20AE-44CE-B5AB-D4EC8070A2D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009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8D146-20AE-44CE-B5AB-D4EC8070A2D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507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8D146-20AE-44CE-B5AB-D4EC8070A2D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58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8D146-20AE-44CE-B5AB-D4EC8070A2D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05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8D146-20AE-44CE-B5AB-D4EC8070A2D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0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6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6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9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9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9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5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gif"/><Relationship Id="rId7" Type="http://schemas.openxmlformats.org/officeDocument/2006/relationships/image" Target="../media/image22.sv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0.gif"/><Relationship Id="rId9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6.xml"/><Relationship Id="rId3" Type="http://schemas.openxmlformats.org/officeDocument/2006/relationships/image" Target="../media/image3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4.xm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472C4"/>
            </a:gs>
            <a:gs pos="51000">
              <a:srgbClr val="4472C4"/>
            </a:gs>
            <a:gs pos="100000">
              <a:srgbClr val="004B78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902DE3-2094-48D3-E536-EBDAB1275A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4945" y="-3097"/>
            <a:ext cx="13764633" cy="686786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D384A1-1A54-600F-26D0-7C805703F9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858525" y="254416"/>
            <a:ext cx="7206663" cy="21327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"A comparative </a:t>
            </a:r>
            <a:r>
              <a:rPr lang="it-IT" sz="3000" b="1" err="1">
                <a:solidFill>
                  <a:srgbClr val="FFFFFF"/>
                </a:solidFill>
                <a:ea typeface="+mj-lt"/>
                <a:cs typeface="+mj-lt"/>
              </a:rPr>
              <a:t>analysis</a:t>
            </a:r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it-IT" sz="3000" b="1" err="1">
                <a:solidFill>
                  <a:srgbClr val="FFFFFF"/>
                </a:solidFill>
                <a:ea typeface="+mj-lt"/>
                <a:cs typeface="+mj-lt"/>
              </a:rPr>
              <a:t>across</a:t>
            </a:r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it-IT" sz="3000" b="1" err="1">
                <a:solidFill>
                  <a:srgbClr val="FFFFFF"/>
                </a:solidFill>
                <a:ea typeface="+mj-lt"/>
                <a:cs typeface="+mj-lt"/>
              </a:rPr>
              <a:t>algorithmic</a:t>
            </a:r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,</a:t>
            </a:r>
            <a:endParaRPr lang="it-IT" sz="3000" b="1">
              <a:solidFill>
                <a:srgbClr val="FFFFFF"/>
              </a:solidFill>
              <a:ea typeface="Calibri Light"/>
              <a:cs typeface="Calibri Light"/>
            </a:endParaRPr>
          </a:p>
          <a:p>
            <a:pPr algn="r"/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machine learning, and visual </a:t>
            </a:r>
            <a:r>
              <a:rPr lang="it-IT" sz="3000" b="1" err="1">
                <a:solidFill>
                  <a:srgbClr val="FFFFFF"/>
                </a:solidFill>
                <a:ea typeface="+mj-lt"/>
                <a:cs typeface="+mj-lt"/>
              </a:rPr>
              <a:t>paradigms</a:t>
            </a:r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 for</a:t>
            </a:r>
            <a:endParaRPr lang="it-IT" sz="3000" b="1">
              <a:solidFill>
                <a:srgbClr val="FFFFFF"/>
              </a:solidFill>
              <a:ea typeface="Calibri Light"/>
              <a:cs typeface="Calibri Light"/>
            </a:endParaRPr>
          </a:p>
          <a:p>
            <a:pPr algn="r"/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the </a:t>
            </a:r>
            <a:r>
              <a:rPr lang="it-IT" sz="3000" b="1" err="1">
                <a:solidFill>
                  <a:srgbClr val="FFFFFF"/>
                </a:solidFill>
                <a:ea typeface="+mj-lt"/>
                <a:cs typeface="+mj-lt"/>
              </a:rPr>
              <a:t>automatic</a:t>
            </a:r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it-IT" sz="3000" b="1" err="1">
                <a:solidFill>
                  <a:srgbClr val="FFFFFF"/>
                </a:solidFill>
                <a:ea typeface="+mj-lt"/>
                <a:cs typeface="+mj-lt"/>
              </a:rPr>
              <a:t>detection</a:t>
            </a:r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 of the </a:t>
            </a:r>
            <a:r>
              <a:rPr lang="it-IT" sz="3000" b="1" err="1">
                <a:solidFill>
                  <a:srgbClr val="FFFFFF"/>
                </a:solidFill>
                <a:ea typeface="+mj-lt"/>
                <a:cs typeface="+mj-lt"/>
              </a:rPr>
              <a:t>perceived</a:t>
            </a:r>
            <a:endParaRPr lang="it-IT" sz="3000" b="1">
              <a:solidFill>
                <a:srgbClr val="FFFFFF"/>
              </a:solidFill>
              <a:ea typeface="Calibri Light"/>
              <a:cs typeface="Calibri Light"/>
            </a:endParaRPr>
          </a:p>
          <a:p>
            <a:pPr algn="r"/>
            <a:r>
              <a:rPr lang="it-IT" sz="3000" b="1" err="1">
                <a:solidFill>
                  <a:srgbClr val="FFFFFF"/>
                </a:solidFill>
                <a:ea typeface="+mj-lt"/>
                <a:cs typeface="+mj-lt"/>
              </a:rPr>
              <a:t>origin</a:t>
            </a:r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 of full-body human </a:t>
            </a:r>
            <a:r>
              <a:rPr lang="it-IT" sz="3000" b="1" err="1">
                <a:solidFill>
                  <a:srgbClr val="FFFFFF"/>
                </a:solidFill>
                <a:ea typeface="+mj-lt"/>
                <a:cs typeface="+mj-lt"/>
              </a:rPr>
              <a:t>movement</a:t>
            </a:r>
            <a:r>
              <a:rPr lang="it-IT" sz="3000" b="1">
                <a:solidFill>
                  <a:srgbClr val="FFFFFF"/>
                </a:solidFill>
                <a:ea typeface="+mj-lt"/>
                <a:cs typeface="+mj-lt"/>
              </a:rPr>
              <a:t>"</a:t>
            </a:r>
            <a:endParaRPr lang="it-IT" sz="3000" b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5F9D55-EDAA-19BF-5CB6-94A51631AB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44335" y="4123513"/>
            <a:ext cx="383562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2000" err="1">
                <a:solidFill>
                  <a:srgbClr val="FFFFFF"/>
                </a:solidFill>
                <a:ea typeface="Calibri"/>
                <a:cs typeface="Calibri"/>
              </a:rPr>
              <a:t>Candidates</a:t>
            </a:r>
            <a:r>
              <a:rPr lang="it-IT" sz="2000">
                <a:solidFill>
                  <a:srgbClr val="FFFFFF"/>
                </a:solidFill>
                <a:ea typeface="Calibri"/>
                <a:cs typeface="Calibri"/>
              </a:rPr>
              <a:t>: 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algn="r"/>
            <a:r>
              <a:rPr lang="it-IT" sz="2000">
                <a:solidFill>
                  <a:srgbClr val="FFFFFF"/>
                </a:solidFill>
                <a:ea typeface="Calibri"/>
                <a:cs typeface="Calibri"/>
              </a:rPr>
              <a:t>Fausto Martina – 4515876</a:t>
            </a:r>
            <a:endParaRPr lang="it-IT">
              <a:solidFill>
                <a:srgbClr val="FFFFFF"/>
              </a:solidFill>
              <a:ea typeface="Calibri"/>
              <a:cs typeface="Calibri"/>
            </a:endParaRPr>
          </a:p>
          <a:p>
            <a:pPr algn="r"/>
            <a:r>
              <a:rPr lang="it-IT" sz="2000">
                <a:solidFill>
                  <a:srgbClr val="FFFFFF"/>
                </a:solidFill>
                <a:ea typeface="Calibri"/>
                <a:cs typeface="Calibri"/>
              </a:rPr>
              <a:t>Romano Gabriele – 5383588</a:t>
            </a:r>
            <a:endParaRPr lang="it-IT">
              <a:solidFill>
                <a:srgbClr val="FFFFFF"/>
              </a:solidFill>
              <a:cs typeface="Calibri" panose="020F0502020204030204"/>
            </a:endParaRPr>
          </a:p>
          <a:p>
            <a:pPr algn="r"/>
            <a:endParaRPr lang="it-IT" sz="2000">
              <a:solidFill>
                <a:srgbClr val="FFFFFF"/>
              </a:solidFill>
              <a:ea typeface="Calibri"/>
              <a:cs typeface="Calibri"/>
            </a:endParaRPr>
          </a:p>
          <a:p>
            <a:pPr algn="r"/>
            <a:r>
              <a:rPr lang="it-IT" sz="2000">
                <a:solidFill>
                  <a:srgbClr val="FFFFFF"/>
                </a:solidFill>
                <a:ea typeface="Calibri"/>
                <a:cs typeface="Calibri"/>
              </a:rPr>
              <a:t>Advisors: </a:t>
            </a:r>
            <a:endParaRPr lang="it-IT">
              <a:solidFill>
                <a:srgbClr val="FFFFFF"/>
              </a:solidFill>
              <a:ea typeface="Calibri"/>
              <a:cs typeface="Calibri"/>
            </a:endParaRPr>
          </a:p>
          <a:p>
            <a:pPr algn="r"/>
            <a:r>
              <a:rPr lang="it-IT" sz="2000">
                <a:solidFill>
                  <a:srgbClr val="FFFFFF"/>
                </a:solidFill>
                <a:ea typeface="Calibri"/>
                <a:cs typeface="Calibri"/>
              </a:rPr>
              <a:t>Prof. Volpe Gualtiero</a:t>
            </a:r>
            <a:endParaRPr lang="it-IT">
              <a:solidFill>
                <a:srgbClr val="FFFFFF"/>
              </a:solidFill>
              <a:ea typeface="Calibri"/>
              <a:cs typeface="Calibri"/>
            </a:endParaRPr>
          </a:p>
          <a:p>
            <a:pPr algn="r"/>
            <a:r>
              <a:rPr lang="it-IT" sz="2000">
                <a:solidFill>
                  <a:srgbClr val="FFFFFF"/>
                </a:solidFill>
                <a:ea typeface="+mn-lt"/>
                <a:cs typeface="+mn-lt"/>
              </a:rPr>
              <a:t>Prof. Oneto Luca </a:t>
            </a:r>
            <a:endParaRPr lang="it-IT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27BF80-B530-037A-1D08-DE03CDE5E1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41090" y="2688954"/>
            <a:ext cx="38302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2400">
                <a:solidFill>
                  <a:srgbClr val="FFFFFF"/>
                </a:solidFill>
                <a:ea typeface="Calibri"/>
                <a:cs typeface="Calibri"/>
              </a:rPr>
              <a:t>Master Degree Thesis</a:t>
            </a:r>
            <a:br>
              <a:rPr lang="it-IT" sz="2400">
                <a:solidFill>
                  <a:srgbClr val="FFFFFF"/>
                </a:solidFill>
                <a:ea typeface="Calibri"/>
                <a:cs typeface="Calibri"/>
              </a:rPr>
            </a:br>
            <a:r>
              <a:rPr lang="it-IT" sz="2400">
                <a:solidFill>
                  <a:srgbClr val="FFFFFF"/>
                </a:solidFill>
                <a:ea typeface="Calibri"/>
                <a:cs typeface="Calibri"/>
              </a:rPr>
              <a:t>Computer Engineering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2" descr="White text on a black background&#10;&#10;Description automatically generated">
            <a:extLst>
              <a:ext uri="{FF2B5EF4-FFF2-40B4-BE49-F238E27FC236}">
                <a16:creationId xmlns:a16="http://schemas.microsoft.com/office/drawing/2014/main" id="{FE823682-F313-2DE7-7F15-900337D549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24" y="6109137"/>
            <a:ext cx="2231720" cy="7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err="1">
                <a:solidFill>
                  <a:schemeClr val="bg1"/>
                </a:solidFill>
                <a:cs typeface="Calibri"/>
              </a:rPr>
              <a:t>Visualization</a:t>
            </a:r>
            <a:r>
              <a:rPr lang="it-IT">
                <a:solidFill>
                  <a:schemeClr val="bg1"/>
                </a:solidFill>
                <a:cs typeface="Calibri"/>
              </a:rPr>
              <a:t> </a:t>
            </a:r>
            <a:r>
              <a:rPr lang="it-IT" err="1">
                <a:solidFill>
                  <a:schemeClr val="bg1"/>
                </a:solidFill>
                <a:cs typeface="Calibri"/>
              </a:rPr>
              <a:t>Approach</a:t>
            </a:r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4" name="Rettangolo con angoli arrotondati 12">
            <a:extLst>
              <a:ext uri="{FF2B5EF4-FFF2-40B4-BE49-F238E27FC236}">
                <a16:creationId xmlns:a16="http://schemas.microsoft.com/office/drawing/2014/main" id="{A5E65F46-1C5C-FD10-2031-6ED58BDC3E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05931" y="1961064"/>
            <a:ext cx="3575912" cy="3394216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 err="1">
                <a:solidFill>
                  <a:schemeClr val="tx1"/>
                </a:solidFill>
                <a:cs typeface="Calibri"/>
              </a:rPr>
              <a:t>What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is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for</a:t>
            </a:r>
          </a:p>
          <a:p>
            <a:pPr algn="ctr"/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  <a:latin typeface="Calibri"/>
                <a:cs typeface="Calibri"/>
              </a:rPr>
              <a:t>It can be useful to better visualize which parts of the body move for example at the same velocity during a motion and how changes in velocity occur to initiate specific movements</a:t>
            </a:r>
            <a:endParaRPr lang="it-IT" sz="20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Rettangolo con angoli arrotondati 12">
            <a:extLst>
              <a:ext uri="{FF2B5EF4-FFF2-40B4-BE49-F238E27FC236}">
                <a16:creationId xmlns:a16="http://schemas.microsoft.com/office/drawing/2014/main" id="{5E290A5D-19E2-0578-1248-A0391F4B37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1745" y="1961065"/>
            <a:ext cx="3575913" cy="3394215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 err="1">
                <a:solidFill>
                  <a:schemeClr val="tx1"/>
                </a:solidFill>
                <a:cs typeface="Calibri"/>
              </a:rPr>
              <a:t>What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is</a:t>
            </a:r>
            <a:endParaRPr lang="it-IT" sz="2000" b="1">
              <a:solidFill>
                <a:schemeClr val="tx1"/>
              </a:solidFill>
              <a:cs typeface="Calibri"/>
            </a:endParaRPr>
          </a:p>
          <a:p>
            <a:pPr algn="ctr"/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  <a:latin typeface="Calibri"/>
                <a:cs typeface="Calibri"/>
              </a:rPr>
              <a:t>Approach used to make considerations on </a:t>
            </a:r>
            <a:r>
              <a:rPr lang="en-US" sz="2000" b="0" i="0" err="1">
                <a:solidFill>
                  <a:schemeClr val="tx1"/>
                </a:solidFill>
                <a:effectLst/>
                <a:latin typeface="Calibri"/>
                <a:cs typeface="Calibri"/>
              </a:rPr>
              <a:t>OoM</a:t>
            </a:r>
            <a:r>
              <a:rPr lang="en-US" sz="2000" b="0" i="0">
                <a:solidFill>
                  <a:schemeClr val="tx1"/>
                </a:solidFill>
                <a:effectLst/>
                <a:latin typeface="Calibri"/>
                <a:cs typeface="Calibri"/>
              </a:rPr>
              <a:t> by visualizing how clusters grouping joints with similar characteristics change during the execution of a movement</a:t>
            </a:r>
            <a:endParaRPr lang="it-IT" sz="2000">
              <a:solidFill>
                <a:schemeClr val="tx1"/>
              </a:solidFill>
              <a:highlight>
                <a:srgbClr val="FFFF00"/>
              </a:highlight>
              <a:latin typeface="Calibri"/>
              <a:ea typeface="Calibri"/>
              <a:cs typeface="Calibri"/>
            </a:endParaRPr>
          </a:p>
        </p:txBody>
      </p:sp>
      <p:sp>
        <p:nvSpPr>
          <p:cNvPr id="11" name="Rettangolo con angoli arrotondati 12">
            <a:extLst>
              <a:ext uri="{FF2B5EF4-FFF2-40B4-BE49-F238E27FC236}">
                <a16:creationId xmlns:a16="http://schemas.microsoft.com/office/drawing/2014/main" id="{797172BD-C170-C8A5-D518-A3B412833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84343" y="1961064"/>
            <a:ext cx="3575912" cy="3394216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>
                <a:solidFill>
                  <a:schemeClr val="tx1"/>
                </a:solidFill>
                <a:cs typeface="Calibri"/>
              </a:rPr>
              <a:t>Method</a:t>
            </a:r>
          </a:p>
          <a:p>
            <a:pPr algn="ctr"/>
            <a:endParaRPr lang="it-IT" sz="2000" b="1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it-IT" sz="2000">
                <a:solidFill>
                  <a:schemeClr val="tx1"/>
                </a:solidFill>
                <a:cs typeface="Calibri"/>
              </a:rPr>
              <a:t>Setting a </a:t>
            </a:r>
          </a:p>
          <a:p>
            <a:pPr algn="ctr"/>
            <a:r>
              <a:rPr lang="it-IT" sz="2000">
                <a:solidFill>
                  <a:schemeClr val="tx1"/>
                </a:solidFill>
                <a:cs typeface="Calibri"/>
              </a:rPr>
              <a:t>Maximum Weight Perfect Match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problem</a:t>
            </a:r>
            <a:r>
              <a:rPr lang="it-IT" sz="2000">
                <a:solidFill>
                  <a:schemeClr val="tx1"/>
                </a:solidFill>
                <a:cs typeface="Calibri"/>
              </a:rPr>
              <a:t> and solving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it</a:t>
            </a:r>
            <a:r>
              <a:rPr lang="it-IT" sz="2000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applying</a:t>
            </a:r>
            <a:r>
              <a:rPr lang="it-IT" sz="2000">
                <a:solidFill>
                  <a:schemeClr val="tx1"/>
                </a:solidFill>
                <a:cs typeface="Calibri"/>
              </a:rPr>
              <a:t> the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Hungarian</a:t>
            </a:r>
            <a:r>
              <a:rPr lang="it-IT" sz="2000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Algorithm</a:t>
            </a:r>
            <a:endParaRPr lang="it-IT" sz="200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8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clustering data&#10;&#10;Description automatically generated">
            <a:extLst>
              <a:ext uri="{FF2B5EF4-FFF2-40B4-BE49-F238E27FC236}">
                <a16:creationId xmlns:a16="http://schemas.microsoft.com/office/drawing/2014/main" id="{8792A413-C491-87D7-2ECF-FF2139102A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1143" t="1061" r="644"/>
          <a:stretch/>
        </p:blipFill>
        <p:spPr>
          <a:xfrm>
            <a:off x="8386617" y="1947081"/>
            <a:ext cx="3672214" cy="416009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err="1">
                <a:solidFill>
                  <a:schemeClr val="bg1"/>
                </a:solidFill>
                <a:cs typeface="Calibri"/>
              </a:rPr>
              <a:t>Visualization</a:t>
            </a:r>
            <a:r>
              <a:rPr lang="it-IT">
                <a:solidFill>
                  <a:schemeClr val="bg1"/>
                </a:solidFill>
                <a:cs typeface="Calibri"/>
              </a:rPr>
              <a:t> </a:t>
            </a:r>
            <a:r>
              <a:rPr lang="it-IT" err="1">
                <a:solidFill>
                  <a:schemeClr val="bg1"/>
                </a:solidFill>
                <a:cs typeface="Calibri"/>
              </a:rPr>
              <a:t>Approach</a:t>
            </a:r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cxnSp>
        <p:nvCxnSpPr>
          <p:cNvPr id="4" name="Connettore 2 14">
            <a:extLst>
              <a:ext uri="{FF2B5EF4-FFF2-40B4-BE49-F238E27FC236}">
                <a16:creationId xmlns:a16="http://schemas.microsoft.com/office/drawing/2014/main" id="{A3356DFF-EAC4-06EE-9002-5D7B32D1234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828932" y="1050929"/>
            <a:ext cx="12032" cy="53159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14">
            <a:extLst>
              <a:ext uri="{FF2B5EF4-FFF2-40B4-BE49-F238E27FC236}">
                <a16:creationId xmlns:a16="http://schemas.microsoft.com/office/drawing/2014/main" id="{C292DFCB-2A2A-3BB1-2D60-D8160945A76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08503" y="1036976"/>
            <a:ext cx="12032" cy="53159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14">
            <a:extLst>
              <a:ext uri="{FF2B5EF4-FFF2-40B4-BE49-F238E27FC236}">
                <a16:creationId xmlns:a16="http://schemas.microsoft.com/office/drawing/2014/main" id="{DEA4ACE8-843F-BC2B-2D74-F4A5CB4F02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60229" y="1039595"/>
            <a:ext cx="346731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000" b="1"/>
              <a:t>Clusters </a:t>
            </a:r>
            <a:r>
              <a:rPr lang="it-IT" sz="2000" b="1" err="1"/>
              <a:t>assignment</a:t>
            </a:r>
            <a:r>
              <a:rPr lang="it-IT" sz="2000" b="1"/>
              <a:t> </a:t>
            </a:r>
            <a:r>
              <a:rPr lang="it-IT" sz="2000" b="1" err="1"/>
              <a:t>at</a:t>
            </a:r>
            <a:r>
              <a:rPr lang="it-IT" sz="2000" b="1"/>
              <a:t> a </a:t>
            </a:r>
            <a:r>
              <a:rPr lang="it-IT" sz="2000" b="1" err="1"/>
              <a:t>subsequent</a:t>
            </a:r>
            <a:r>
              <a:rPr lang="it-IT" sz="2000" b="1"/>
              <a:t> frame</a:t>
            </a:r>
            <a:endParaRPr lang="it-IT" sz="2000" b="1">
              <a:ea typeface="Calibri"/>
              <a:cs typeface="Calibri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532852D2-D2D8-19ED-D8F6-E95B9BBB8A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8560" y="1036976"/>
            <a:ext cx="24747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b="1" err="1">
                <a:ea typeface="Calibri"/>
                <a:cs typeface="Calibri"/>
              </a:rPr>
              <a:t>Initial</a:t>
            </a:r>
            <a:r>
              <a:rPr lang="it-IT" sz="2000" b="1">
                <a:ea typeface="Calibri"/>
                <a:cs typeface="Calibri"/>
              </a:rPr>
              <a:t> clusters </a:t>
            </a:r>
            <a:r>
              <a:rPr lang="it-IT" sz="2000" b="1" err="1">
                <a:ea typeface="Calibri"/>
                <a:cs typeface="Calibri"/>
              </a:rPr>
              <a:t>assignement</a:t>
            </a:r>
            <a:r>
              <a:rPr lang="it-IT" sz="2000" b="1">
                <a:ea typeface="Calibri"/>
                <a:cs typeface="Calibri"/>
              </a:rPr>
              <a:t> </a:t>
            </a:r>
          </a:p>
        </p:txBody>
      </p:sp>
      <p:sp>
        <p:nvSpPr>
          <p:cNvPr id="21" name="TextBox 114">
            <a:extLst>
              <a:ext uri="{FF2B5EF4-FFF2-40B4-BE49-F238E27FC236}">
                <a16:creationId xmlns:a16="http://schemas.microsoft.com/office/drawing/2014/main" id="{C4FA8DD1-4F46-4540-A956-3C3E9971F5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71589" y="924323"/>
            <a:ext cx="3973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/>
              <a:t>Maximum Weight Perfect Matching</a:t>
            </a:r>
          </a:p>
        </p:txBody>
      </p:sp>
      <p:pic>
        <p:nvPicPr>
          <p:cNvPr id="14" name="Picture 13" descr="A diagram of a network&#10;&#10;Description automatically generated">
            <a:extLst>
              <a:ext uri="{FF2B5EF4-FFF2-40B4-BE49-F238E27FC236}">
                <a16:creationId xmlns:a16="http://schemas.microsoft.com/office/drawing/2014/main" id="{E993E96D-003E-6A5C-DD2D-7537332273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01" y="1846041"/>
            <a:ext cx="3309737" cy="4625686"/>
          </a:xfrm>
          <a:prstGeom prst="rect">
            <a:avLst/>
          </a:prstGeom>
        </p:spPr>
      </p:pic>
      <p:pic>
        <p:nvPicPr>
          <p:cNvPr id="18" name="Picture 17" descr="A black and white dotted diagram&#10;&#10;Description automatically generated">
            <a:extLst>
              <a:ext uri="{FF2B5EF4-FFF2-40B4-BE49-F238E27FC236}">
                <a16:creationId xmlns:a16="http://schemas.microsoft.com/office/drawing/2014/main" id="{2612970B-E2F6-3C24-2BD5-DDFE2A056A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469" y="1848496"/>
            <a:ext cx="3301078" cy="4617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38719F-FE81-97C6-3808-1FF2773895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1421" y="2855819"/>
            <a:ext cx="1046018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Cluster 2</a:t>
            </a:r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D312A6-E870-A6A5-2DAD-29AC8F9894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41125" y="4812773"/>
            <a:ext cx="1046018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Cluster 1</a:t>
            </a:r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D7FEF-3FAD-68DD-ABB0-C5206534424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0603" y="2119796"/>
            <a:ext cx="1046018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Cluster 3</a:t>
            </a:r>
            <a:endParaRPr lang="en-GB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521D4E1D-D133-1906-8A98-81B004F586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983" y="1837479"/>
            <a:ext cx="3311424" cy="46280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B71BF9-7508-3FC1-0D98-C3371C3D79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56716" y="3617818"/>
            <a:ext cx="1046018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Cluster 4</a:t>
            </a:r>
            <a:endParaRPr lang="en-GB"/>
          </a:p>
        </p:txBody>
      </p:sp>
      <p:pic>
        <p:nvPicPr>
          <p:cNvPr id="7" name="Picture 6" descr="A diagram of clustering data&#10;&#10;Description automatically generated">
            <a:extLst>
              <a:ext uri="{FF2B5EF4-FFF2-40B4-BE49-F238E27FC236}">
                <a16:creationId xmlns:a16="http://schemas.microsoft.com/office/drawing/2014/main" id="{2991C550-8AF6-7521-01F9-F20198DFB6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8"/>
          <a:srcRect l="1182" t="768" r="2160" b="990"/>
          <a:stretch/>
        </p:blipFill>
        <p:spPr>
          <a:xfrm>
            <a:off x="8374585" y="1902481"/>
            <a:ext cx="3684246" cy="41910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90CCEC-52E6-05D6-98EF-5F2101EF55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21488" y="2855818"/>
            <a:ext cx="1046018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Cluster 6</a:t>
            </a:r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91A479-AD8D-7933-24ED-A2F2A5F1F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39648" y="5453546"/>
            <a:ext cx="1046018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Cluster 5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C4BAC-C25A-5F4F-3450-F94B295D43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21454" y="1280424"/>
            <a:ext cx="37736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The bipartite graph’s partitions are the clusters at subsequent frames</a:t>
            </a:r>
            <a:endParaRPr lang="it-IT" sz="2000">
              <a:ea typeface="+mn-lt"/>
              <a:cs typeface="+mn-lt"/>
            </a:endParaRPr>
          </a:p>
        </p:txBody>
      </p:sp>
      <p:sp>
        <p:nvSpPr>
          <p:cNvPr id="46" name="TextBox 113">
            <a:extLst>
              <a:ext uri="{FF2B5EF4-FFF2-40B4-BE49-F238E27FC236}">
                <a16:creationId xmlns:a16="http://schemas.microsoft.com/office/drawing/2014/main" id="{F1540623-B7C5-4461-D18D-4B7D953D66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22970" y="5997705"/>
            <a:ext cx="377441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0" i="0">
                <a:effectLst/>
              </a:rPr>
              <a:t>Edge’s weight is the number of nodes shared between clusters</a:t>
            </a:r>
            <a:endParaRPr lang="it-IT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8694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>
                <a:solidFill>
                  <a:schemeClr val="bg1"/>
                </a:solidFill>
                <a:cs typeface="Calibri"/>
              </a:rPr>
              <a:t>Machine Learning </a:t>
            </a:r>
            <a:r>
              <a:rPr lang="it-IT" err="1">
                <a:solidFill>
                  <a:schemeClr val="bg1"/>
                </a:solidFill>
                <a:cs typeface="Calibri"/>
              </a:rPr>
              <a:t>Approach</a:t>
            </a:r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4" name="Rettangolo con angoli arrotondati 12">
            <a:extLst>
              <a:ext uri="{FF2B5EF4-FFF2-40B4-BE49-F238E27FC236}">
                <a16:creationId xmlns:a16="http://schemas.microsoft.com/office/drawing/2014/main" id="{A5E65F46-1C5C-FD10-2031-6ED58BDC3E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212" y="2390168"/>
            <a:ext cx="4025455" cy="275683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 err="1">
                <a:solidFill>
                  <a:schemeClr val="tx1"/>
                </a:solidFill>
                <a:cs typeface="Calibri"/>
              </a:rPr>
              <a:t>What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is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for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It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en-US" sz="2000" i="0">
                <a:solidFill>
                  <a:schemeClr val="tx1"/>
                </a:solidFill>
                <a:effectLst/>
              </a:rPr>
              <a:t>can identify patterns in the features </a:t>
            </a:r>
            <a:r>
              <a:rPr lang="en-US" sz="2000">
                <a:solidFill>
                  <a:schemeClr val="tx1"/>
                </a:solidFill>
              </a:rPr>
              <a:t>during the training phase </a:t>
            </a:r>
            <a:r>
              <a:rPr lang="en-US" sz="2000" i="0">
                <a:solidFill>
                  <a:schemeClr val="tx1"/>
                </a:solidFill>
                <a:effectLst/>
              </a:rPr>
              <a:t>that the algorithmic approach may overlook</a:t>
            </a:r>
            <a:endParaRPr lang="it-IT" sz="2000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Rettangolo con angoli arrotondati 12">
            <a:extLst>
              <a:ext uri="{FF2B5EF4-FFF2-40B4-BE49-F238E27FC236}">
                <a16:creationId xmlns:a16="http://schemas.microsoft.com/office/drawing/2014/main" id="{5E290A5D-19E2-0578-1248-A0391F4B37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72333" y="2390167"/>
            <a:ext cx="4025455" cy="2756834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 err="1">
                <a:solidFill>
                  <a:schemeClr val="tx1"/>
                </a:solidFill>
                <a:cs typeface="Calibri"/>
              </a:rPr>
              <a:t>What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is</a:t>
            </a:r>
            <a:endParaRPr lang="it-IT" sz="2000" b="1">
              <a:solidFill>
                <a:schemeClr val="tx1"/>
              </a:solidFill>
              <a:cs typeface="Calibri"/>
            </a:endParaRPr>
          </a:p>
          <a:p>
            <a:pPr algn="ctr"/>
            <a:endParaRPr lang="it-IT" sz="2000" b="1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Method enabling the binary classification </a:t>
            </a:r>
            <a:r>
              <a:rPr lang="en-US" sz="2000">
                <a:solidFill>
                  <a:schemeClr val="tx1"/>
                </a:solidFill>
              </a:rPr>
              <a:t>of</a:t>
            </a:r>
            <a:r>
              <a:rPr lang="en-US" sz="2000" b="0" i="0">
                <a:solidFill>
                  <a:schemeClr val="tx1"/>
                </a:solidFill>
                <a:effectLst/>
              </a:rPr>
              <a:t> fragments from specific movements</a:t>
            </a:r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66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it-IT">
                <a:solidFill>
                  <a:schemeClr val="bg1"/>
                </a:solidFill>
                <a:ea typeface="Calibri"/>
                <a:cs typeface="Calibri"/>
              </a:rPr>
              <a:t>Machine Learning </a:t>
            </a:r>
            <a:r>
              <a:rPr lang="it-IT" err="1">
                <a:solidFill>
                  <a:schemeClr val="bg1"/>
                </a:solidFill>
                <a:ea typeface="Calibri"/>
                <a:cs typeface="Calibri"/>
              </a:rPr>
              <a:t>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10" name="Rectangle: Rounded Corners 17">
            <a:extLst>
              <a:ext uri="{FF2B5EF4-FFF2-40B4-BE49-F238E27FC236}">
                <a16:creationId xmlns:a16="http://schemas.microsoft.com/office/drawing/2014/main" id="{80E12DA6-6A92-D679-A52D-8F7467B497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920" y="975661"/>
            <a:ext cx="2356059" cy="283594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Input</a:t>
            </a:r>
            <a:br>
              <a:rPr lang="en-GB" sz="2000" b="1">
                <a:cs typeface="Calibri"/>
              </a:rPr>
            </a:br>
            <a:br>
              <a:rPr lang="en-GB" sz="2000" b="1">
                <a:cs typeface="Calibri"/>
              </a:rPr>
            </a:br>
            <a:r>
              <a:rPr lang="en-GB" sz="2000">
                <a:solidFill>
                  <a:schemeClr val="tx1"/>
                </a:solidFill>
                <a:cs typeface="Calibri"/>
              </a:rPr>
              <a:t>60 samples representing the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x, y, z trajectories 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of 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the 20-joints 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for every frame</a:t>
            </a:r>
          </a:p>
        </p:txBody>
      </p:sp>
      <p:sp>
        <p:nvSpPr>
          <p:cNvPr id="34" name="Rectangle: Rounded Corners 17">
            <a:extLst>
              <a:ext uri="{FF2B5EF4-FFF2-40B4-BE49-F238E27FC236}">
                <a16:creationId xmlns:a16="http://schemas.microsoft.com/office/drawing/2014/main" id="{137EFEC4-7AE7-72CF-75D5-B6853D458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49979" y="4141400"/>
            <a:ext cx="2449281" cy="2589196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Feature extraction</a:t>
            </a:r>
            <a:endParaRPr lang="en-US" sz="2000">
              <a:solidFill>
                <a:schemeClr val="tx1"/>
              </a:solidFill>
            </a:endParaRPr>
          </a:p>
          <a:p>
            <a:pPr algn="ctr"/>
            <a:endParaRPr lang="en-GB" sz="2000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Extracted from the </a:t>
            </a:r>
          </a:p>
          <a:p>
            <a:pPr algn="ctr"/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distances </a:t>
            </a:r>
          </a:p>
          <a:p>
            <a:pPr algn="ctr"/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between joints and </a:t>
            </a:r>
          </a:p>
          <a:p>
            <a:pPr algn="ctr"/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the </a:t>
            </a:r>
            <a:r>
              <a:rPr lang="en-GB" sz="2000" err="1">
                <a:solidFill>
                  <a:schemeClr val="tx1"/>
                </a:solidFill>
                <a:ea typeface="Calibri"/>
                <a:cs typeface="Calibri"/>
              </a:rPr>
              <a:t>center</a:t>
            </a:r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 of mass </a:t>
            </a:r>
          </a:p>
          <a:p>
            <a:pPr algn="ctr"/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for every frame </a:t>
            </a:r>
          </a:p>
        </p:txBody>
      </p:sp>
      <p:sp>
        <p:nvSpPr>
          <p:cNvPr id="19" name="Rectangle: Rounded Corners 17">
            <a:extLst>
              <a:ext uri="{FF2B5EF4-FFF2-40B4-BE49-F238E27FC236}">
                <a16:creationId xmlns:a16="http://schemas.microsoft.com/office/drawing/2014/main" id="{D012732A-42F5-89E0-8BC0-6AC16F9B59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38637" y="934099"/>
            <a:ext cx="2575272" cy="287750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Output</a:t>
            </a:r>
            <a:br>
              <a:rPr lang="en-GB" sz="2000" b="1">
                <a:cs typeface="Calibri"/>
              </a:rPr>
            </a:br>
            <a:br>
              <a:rPr lang="en-GB" sz="2000" b="1">
                <a:cs typeface="Calibri"/>
              </a:rPr>
            </a:br>
            <a:r>
              <a:rPr lang="en-GB" sz="2000">
                <a:solidFill>
                  <a:schemeClr val="tx1"/>
                </a:solidFill>
                <a:cs typeface="Calibri"/>
              </a:rPr>
              <a:t>Binary output </a:t>
            </a:r>
            <a:r>
              <a:rPr lang="en-US" sz="2000" b="0" i="0">
                <a:solidFill>
                  <a:schemeClr val="tx1"/>
                </a:solidFill>
                <a:effectLst/>
                <a:cs typeface="Calibri"/>
              </a:rPr>
              <a:t>indicating whether </a:t>
            </a: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  <a:cs typeface="Calibri"/>
              </a:rPr>
              <a:t>the origin is </a:t>
            </a: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  <a:cs typeface="Calibri"/>
              </a:rPr>
              <a:t>or </a:t>
            </a: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  <a:cs typeface="Calibri"/>
              </a:rPr>
              <a:t>is not </a:t>
            </a: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  <a:cs typeface="Calibri"/>
              </a:rPr>
              <a:t>in the selected class</a:t>
            </a:r>
            <a:endParaRPr lang="en-GB" sz="20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20" name="Straight Arrow Connector 29">
            <a:extLst>
              <a:ext uri="{FF2B5EF4-FFF2-40B4-BE49-F238E27FC236}">
                <a16:creationId xmlns:a16="http://schemas.microsoft.com/office/drawing/2014/main" id="{06279C22-3747-0391-88EF-F263EAB9ED7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449979" y="3429000"/>
            <a:ext cx="716733" cy="712399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9">
            <a:extLst>
              <a:ext uri="{FF2B5EF4-FFF2-40B4-BE49-F238E27FC236}">
                <a16:creationId xmlns:a16="http://schemas.microsoft.com/office/drawing/2014/main" id="{2BE1A885-D2AD-0CC3-176E-23B4CFA20C5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4182527" y="3382940"/>
            <a:ext cx="716733" cy="758459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9">
            <a:extLst>
              <a:ext uri="{FF2B5EF4-FFF2-40B4-BE49-F238E27FC236}">
                <a16:creationId xmlns:a16="http://schemas.microsoft.com/office/drawing/2014/main" id="{01204EEF-58FA-BA27-4F58-5361F1774F1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8980371" y="3429000"/>
            <a:ext cx="558266" cy="712399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17">
            <a:extLst>
              <a:ext uri="{FF2B5EF4-FFF2-40B4-BE49-F238E27FC236}">
                <a16:creationId xmlns:a16="http://schemas.microsoft.com/office/drawing/2014/main" id="{4CBE4D6B-A59B-022E-1CE4-09910AC67B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99260" y="975661"/>
            <a:ext cx="2356059" cy="2835943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>
                <a:solidFill>
                  <a:schemeClr val="tx1"/>
                </a:solidFill>
                <a:cs typeface="Calibri"/>
              </a:rPr>
              <a:t>Best features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selection</a:t>
            </a:r>
            <a:endParaRPr lang="en-US" sz="2000">
              <a:solidFill>
                <a:schemeClr val="tx1"/>
              </a:solidFill>
            </a:endParaRPr>
          </a:p>
          <a:p>
            <a:pPr algn="ctr"/>
            <a:endParaRPr lang="en-GB" sz="2000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GB" sz="2000" err="1">
                <a:solidFill>
                  <a:schemeClr val="tx1"/>
                </a:solidFill>
                <a:ea typeface="Calibri"/>
                <a:cs typeface="Calibri"/>
              </a:rPr>
              <a:t>BorderlineSMOTE</a:t>
            </a:r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 technique to </a:t>
            </a:r>
          </a:p>
          <a:p>
            <a:pPr algn="ctr"/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rebalance </a:t>
            </a:r>
          </a:p>
          <a:p>
            <a:pPr algn="ctr"/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the training set </a:t>
            </a:r>
            <a:endParaRPr lang="en-GB" sz="2000">
              <a:solidFill>
                <a:schemeClr val="tx1"/>
              </a:solidFill>
            </a:endParaRPr>
          </a:p>
        </p:txBody>
      </p:sp>
      <p:sp>
        <p:nvSpPr>
          <p:cNvPr id="7" name="Rectangle: Rounded Corners 17">
            <a:extLst>
              <a:ext uri="{FF2B5EF4-FFF2-40B4-BE49-F238E27FC236}">
                <a16:creationId xmlns:a16="http://schemas.microsoft.com/office/drawing/2014/main" id="{6E289281-1CC9-CBE6-3D35-0F2AC696DF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5321" y="4141399"/>
            <a:ext cx="2283316" cy="2589196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Classification </a:t>
            </a:r>
          </a:p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Model</a:t>
            </a:r>
            <a:br>
              <a:rPr lang="en-GB" sz="2000" b="1">
                <a:cs typeface="Calibri"/>
              </a:rPr>
            </a:br>
            <a:br>
              <a:rPr lang="en-GB" sz="2000" b="1">
                <a:cs typeface="Calibri"/>
              </a:rPr>
            </a:br>
            <a:r>
              <a:rPr lang="en-GB" sz="2000">
                <a:solidFill>
                  <a:schemeClr val="tx1"/>
                </a:solidFill>
                <a:cs typeface="Calibri"/>
              </a:rPr>
              <a:t>Random Forest 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Classifier and 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Leave One Out 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Cross Validation</a:t>
            </a:r>
            <a:endParaRPr lang="en-GB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ctr">
              <a:buAutoNum type="arabicPeriod"/>
            </a:pPr>
            <a:endParaRPr lang="en-GB">
              <a:solidFill>
                <a:schemeClr val="tx1"/>
              </a:solidFill>
              <a:ea typeface="Calibri"/>
              <a:cs typeface="Calibri"/>
            </a:endParaRPr>
          </a:p>
        </p:txBody>
      </p:sp>
      <p:cxnSp>
        <p:nvCxnSpPr>
          <p:cNvPr id="66" name="Straight Arrow Connector 29">
            <a:extLst>
              <a:ext uri="{FF2B5EF4-FFF2-40B4-BE49-F238E27FC236}">
                <a16:creationId xmlns:a16="http://schemas.microsoft.com/office/drawing/2014/main" id="{F7323CB1-25CF-E340-1A9A-1F4626F8197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7292742" y="3429000"/>
            <a:ext cx="716733" cy="712399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0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err="1">
                <a:solidFill>
                  <a:schemeClr val="bg1"/>
                </a:solidFill>
                <a:ea typeface="Calibri"/>
                <a:cs typeface="Calibri"/>
              </a:rPr>
              <a:t>Algorithmic</a:t>
            </a:r>
            <a:r>
              <a:rPr lang="it-IT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it-IT" err="1">
                <a:solidFill>
                  <a:schemeClr val="bg1"/>
                </a:solidFill>
                <a:ea typeface="Calibri"/>
                <a:cs typeface="Calibri"/>
              </a:rPr>
              <a:t>Approach</a:t>
            </a:r>
            <a:r>
              <a:rPr lang="it-IT">
                <a:solidFill>
                  <a:schemeClr val="bg1"/>
                </a:solidFill>
                <a:ea typeface="Calibri"/>
                <a:cs typeface="Calibri"/>
              </a:rPr>
              <a:t> - </a:t>
            </a:r>
            <a:r>
              <a:rPr lang="it-IT" err="1">
                <a:solidFill>
                  <a:schemeClr val="bg1"/>
                </a:solidFill>
                <a:ea typeface="Calibri"/>
                <a:cs typeface="Calibri"/>
              </a:rPr>
              <a:t>Results</a:t>
            </a:r>
            <a:endParaRPr lang="it-IT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11" name="Rectangle: Rounded Corners 17">
            <a:extLst>
              <a:ext uri="{FF2B5EF4-FFF2-40B4-BE49-F238E27FC236}">
                <a16:creationId xmlns:a16="http://schemas.microsoft.com/office/drawing/2014/main" id="{8759C0CE-CA7B-C9AB-9C57-647BD1948B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3325" y="2455352"/>
            <a:ext cx="1582994" cy="135947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Feature</a:t>
            </a:r>
            <a:br>
              <a:rPr lang="en-GB" sz="2000">
                <a:solidFill>
                  <a:schemeClr val="tx1"/>
                </a:solidFill>
                <a:cs typeface="Calibri"/>
              </a:rPr>
            </a:br>
            <a:r>
              <a:rPr lang="en-GB" sz="2000">
                <a:solidFill>
                  <a:schemeClr val="tx1"/>
                </a:solidFill>
                <a:cs typeface="Calibri"/>
              </a:rPr>
              <a:t>Angular Momentum</a:t>
            </a:r>
          </a:p>
        </p:txBody>
      </p:sp>
      <p:sp>
        <p:nvSpPr>
          <p:cNvPr id="12" name="Rectangle: Rounded Corners 17">
            <a:extLst>
              <a:ext uri="{FF2B5EF4-FFF2-40B4-BE49-F238E27FC236}">
                <a16:creationId xmlns:a16="http://schemas.microsoft.com/office/drawing/2014/main" id="{5226AEDA-AF51-FA37-1C4F-F0668ADE81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3325" y="4470666"/>
            <a:ext cx="1582994" cy="114590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Number of clusters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4</a:t>
            </a:r>
          </a:p>
        </p:txBody>
      </p:sp>
      <p:cxnSp>
        <p:nvCxnSpPr>
          <p:cNvPr id="13" name="Straight Arrow Connector 29">
            <a:extLst>
              <a:ext uri="{FF2B5EF4-FFF2-40B4-BE49-F238E27FC236}">
                <a16:creationId xmlns:a16="http://schemas.microsoft.com/office/drawing/2014/main" id="{43F5C264-AD24-6D72-19D4-2749B794B805}"/>
              </a:ext>
            </a:extLst>
          </p:cNvPr>
          <p:cNvCxnSpPr>
            <a:cxnSpLocks noGrp="1" noRot="1" noMove="1" noResize="1" noEditPoints="1" noAdjustHandles="1" noChangeArrowheads="1" noChangeShapeType="1"/>
            <a:stCxn id="14" idx="3"/>
            <a:endCxn id="15" idx="1"/>
          </p:cNvCxnSpPr>
          <p:nvPr/>
        </p:nvCxnSpPr>
        <p:spPr>
          <a:xfrm flipV="1">
            <a:off x="3686677" y="2728457"/>
            <a:ext cx="1410453" cy="1140036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1BB033A4-D5D4-6AD3-C71C-2C8F037A4F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2968" y="1416562"/>
            <a:ext cx="2783709" cy="4903861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Best results</a:t>
            </a: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GB" sz="2000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Rectangle: Rounded Corners 17">
            <a:extLst>
              <a:ext uri="{FF2B5EF4-FFF2-40B4-BE49-F238E27FC236}">
                <a16:creationId xmlns:a16="http://schemas.microsoft.com/office/drawing/2014/main" id="{0FBD7031-575F-E46F-8C62-03899BDF19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7130" y="1713437"/>
            <a:ext cx="2627301" cy="203003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On the dataset</a:t>
            </a:r>
          </a:p>
          <a:p>
            <a:pPr algn="ctr"/>
            <a:br>
              <a:rPr lang="en-GB" sz="2000">
                <a:solidFill>
                  <a:schemeClr val="tx1"/>
                </a:solidFill>
                <a:cs typeface="Calibri"/>
              </a:rPr>
            </a:br>
            <a:r>
              <a:rPr lang="en-GB" sz="2000">
                <a:solidFill>
                  <a:schemeClr val="tx1"/>
                </a:solidFill>
                <a:cs typeface="Calibri"/>
              </a:rPr>
              <a:t>36% accuracy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CD400A-A4A5-799C-C664-A3530A89C9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7129" y="4399313"/>
            <a:ext cx="2627301" cy="20842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On samples not classified on an extremity of the skeleton</a:t>
            </a:r>
          </a:p>
          <a:p>
            <a:pPr algn="ctr"/>
            <a:br>
              <a:rPr lang="en-GB" sz="2000">
                <a:solidFill>
                  <a:schemeClr val="tx1"/>
                </a:solidFill>
                <a:cs typeface="Calibri"/>
              </a:rPr>
            </a:br>
            <a:r>
              <a:rPr lang="en-GB" sz="2000">
                <a:solidFill>
                  <a:schemeClr val="tx1"/>
                </a:solidFill>
                <a:cs typeface="Calibri"/>
              </a:rPr>
              <a:t>46% accuracy</a:t>
            </a: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14C44397-4227-08EB-4FE0-0DD7F9A667C5}"/>
              </a:ext>
            </a:extLst>
          </p:cNvPr>
          <p:cNvCxnSpPr>
            <a:cxnSpLocks noGrp="1" noRot="1" noMove="1" noResize="1" noEditPoints="1" noAdjustHandles="1" noChangeArrowheads="1" noChangeShapeType="1"/>
            <a:stCxn id="14" idx="3"/>
            <a:endCxn id="18" idx="1"/>
          </p:cNvCxnSpPr>
          <p:nvPr/>
        </p:nvCxnSpPr>
        <p:spPr>
          <a:xfrm>
            <a:off x="3686677" y="3868493"/>
            <a:ext cx="1410452" cy="1572945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98592C3-FB65-5EC1-BB88-4BD7862580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8090076" y="1030569"/>
            <a:ext cx="22606" cy="55685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2 2">
            <a:extLst>
              <a:ext uri="{FF2B5EF4-FFF2-40B4-BE49-F238E27FC236}">
                <a16:creationId xmlns:a16="http://schemas.microsoft.com/office/drawing/2014/main" id="{344E162B-4C7E-EF29-3E5B-0C283BC3D51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8143864" y="1030569"/>
            <a:ext cx="22606" cy="55685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2">
            <a:extLst>
              <a:ext uri="{FF2B5EF4-FFF2-40B4-BE49-F238E27FC236}">
                <a16:creationId xmlns:a16="http://schemas.microsoft.com/office/drawing/2014/main" id="{352A1B52-1C26-3E71-6AC5-A2054142EE5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4888641" y="1416562"/>
            <a:ext cx="6449929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7ADFCB-CECE-DB51-EE0E-862F43BC8BF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87500" y="877897"/>
            <a:ext cx="2992947" cy="461665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Calibri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D7CA0-2F75-EC4B-5FCB-9DCD34F1DD7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66470" y="881165"/>
            <a:ext cx="3172100" cy="461665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Calibri"/>
              </a:rPr>
              <a:t>Chance level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418BDF-A2EA-AE83-F25B-D19E99538C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0934" y="1713438"/>
            <a:ext cx="2937045" cy="203003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At least one correct node over the 20 possible</a:t>
            </a:r>
          </a:p>
          <a:p>
            <a:pPr algn="ctr"/>
            <a:endParaRPr lang="en-GB" sz="2000" b="1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19% of chance</a:t>
            </a:r>
          </a:p>
        </p:txBody>
      </p:sp>
      <p:sp>
        <p:nvSpPr>
          <p:cNvPr id="21" name="Rectangle: Rounded Corners 17">
            <a:extLst>
              <a:ext uri="{FF2B5EF4-FFF2-40B4-BE49-F238E27FC236}">
                <a16:creationId xmlns:a16="http://schemas.microsoft.com/office/drawing/2014/main" id="{543C2D44-1596-D462-D8B5-F084C9B2A8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0934" y="4399313"/>
            <a:ext cx="2937045" cy="20842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cs typeface="Calibri"/>
              </a:rPr>
              <a:t>At least one correct node over the 16 possible</a:t>
            </a:r>
          </a:p>
          <a:p>
            <a:pPr algn="ctr"/>
            <a:br>
              <a:rPr lang="en-GB" sz="2000">
                <a:solidFill>
                  <a:schemeClr val="tx1"/>
                </a:solidFill>
                <a:cs typeface="Calibri"/>
              </a:rPr>
            </a:br>
            <a:r>
              <a:rPr lang="en-GB" sz="2000">
                <a:solidFill>
                  <a:schemeClr val="tx1"/>
                </a:solidFill>
                <a:cs typeface="Calibri"/>
              </a:rPr>
              <a:t>24% of chance</a:t>
            </a:r>
          </a:p>
        </p:txBody>
      </p:sp>
      <p:cxnSp>
        <p:nvCxnSpPr>
          <p:cNvPr id="6" name="Straight Arrow Connector 29">
            <a:extLst>
              <a:ext uri="{FF2B5EF4-FFF2-40B4-BE49-F238E27FC236}">
                <a16:creationId xmlns:a16="http://schemas.microsoft.com/office/drawing/2014/main" id="{4457BF75-6DA7-009F-90A7-BE62407345EF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3"/>
            <a:endCxn id="20" idx="1"/>
          </p:cNvCxnSpPr>
          <p:nvPr/>
        </p:nvCxnSpPr>
        <p:spPr>
          <a:xfrm>
            <a:off x="7724431" y="2728457"/>
            <a:ext cx="776503" cy="0"/>
          </a:xfrm>
          <a:prstGeom prst="straightConnector1">
            <a:avLst/>
          </a:prstGeom>
          <a:ln w="38100" cap="flat" cmpd="sng" algn="ctr">
            <a:solidFill>
              <a:srgbClr val="4472C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9">
            <a:extLst>
              <a:ext uri="{FF2B5EF4-FFF2-40B4-BE49-F238E27FC236}">
                <a16:creationId xmlns:a16="http://schemas.microsoft.com/office/drawing/2014/main" id="{A8551239-BF57-F633-F175-4177390402F0}"/>
              </a:ext>
            </a:extLst>
          </p:cNvPr>
          <p:cNvCxnSpPr>
            <a:cxnSpLocks noGrp="1" noRot="1" noMove="1" noResize="1" noEditPoints="1" noAdjustHandles="1" noChangeArrowheads="1" noChangeShapeType="1"/>
            <a:stCxn id="18" idx="3"/>
            <a:endCxn id="21" idx="1"/>
          </p:cNvCxnSpPr>
          <p:nvPr/>
        </p:nvCxnSpPr>
        <p:spPr>
          <a:xfrm>
            <a:off x="7724430" y="5441438"/>
            <a:ext cx="776504" cy="0"/>
          </a:xfrm>
          <a:prstGeom prst="straightConnector1">
            <a:avLst/>
          </a:prstGeom>
          <a:ln w="38100" cap="flat" cmpd="sng" algn="ctr">
            <a:solidFill>
              <a:srgbClr val="4472C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42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person with colored dots&#10;&#10;Description automatically generated">
            <a:extLst>
              <a:ext uri="{FF2B5EF4-FFF2-40B4-BE49-F238E27FC236}">
                <a16:creationId xmlns:a16="http://schemas.microsoft.com/office/drawing/2014/main" id="{6E4CB718-BCB5-6265-03D4-3D38511AB3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533" y="3532432"/>
            <a:ext cx="5004955" cy="3265815"/>
          </a:xfrm>
          <a:prstGeom prst="rect">
            <a:avLst/>
          </a:prstGeom>
        </p:spPr>
      </p:pic>
      <p:pic>
        <p:nvPicPr>
          <p:cNvPr id="4" name="Picture 3" descr="A drawing of a person with colored dots&#10;&#10;Description automatically generated">
            <a:extLst>
              <a:ext uri="{FF2B5EF4-FFF2-40B4-BE49-F238E27FC236}">
                <a16:creationId xmlns:a16="http://schemas.microsoft.com/office/drawing/2014/main" id="{4EDF756D-FD88-F146-E128-E6303E8569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409" y="966500"/>
            <a:ext cx="5030932" cy="3265815"/>
          </a:xfrm>
          <a:prstGeom prst="rect">
            <a:avLst/>
          </a:prstGeom>
        </p:spPr>
      </p:pic>
      <p:pic>
        <p:nvPicPr>
          <p:cNvPr id="3" name="Picture 2" descr="A drawing of a person with colored dots&#10;&#10;Description automatically generated">
            <a:extLst>
              <a:ext uri="{FF2B5EF4-FFF2-40B4-BE49-F238E27FC236}">
                <a16:creationId xmlns:a16="http://schemas.microsoft.com/office/drawing/2014/main" id="{8476673A-41C5-94ED-95DF-5C8DB9CF75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6" y="964819"/>
            <a:ext cx="5030931" cy="3257157"/>
          </a:xfrm>
          <a:prstGeom prst="rect">
            <a:avLst/>
          </a:prstGeom>
          <a:ln>
            <a:noFill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>
                <a:solidFill>
                  <a:schemeClr val="bg1"/>
                </a:solidFill>
                <a:ea typeface="Calibri"/>
                <a:cs typeface="Calibri"/>
              </a:rPr>
              <a:t>Visualization Approach - </a:t>
            </a:r>
            <a:r>
              <a:rPr lang="it-IT" err="1">
                <a:solidFill>
                  <a:schemeClr val="bg1"/>
                </a:solidFill>
                <a:ea typeface="Calibri"/>
                <a:cs typeface="Calibri"/>
              </a:rPr>
              <a:t>Results</a:t>
            </a:r>
            <a:endParaRPr lang="it-IT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F4CEFC-AFDE-01A5-A687-7CED52C2C5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7156" y="3795654"/>
            <a:ext cx="5029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ea typeface="Calibri"/>
                <a:cs typeface="Calibri"/>
              </a:rPr>
              <a:t>Without cluster matching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61C87-89AA-8EC8-6DC4-93904C4ED5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73701" y="3856267"/>
            <a:ext cx="5029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ea typeface="Calibri"/>
                <a:cs typeface="Calibri"/>
              </a:rPr>
              <a:t>With cluster matching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2C310-DC6B-0CD8-CA6F-BDE585E6B6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59169" y="6414355"/>
            <a:ext cx="5007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ea typeface="Calibri"/>
                <a:cs typeface="Calibri"/>
              </a:rPr>
              <a:t>With cluster matching and smoothing</a:t>
            </a:r>
          </a:p>
        </p:txBody>
      </p:sp>
      <p:pic>
        <p:nvPicPr>
          <p:cNvPr id="6" name="Elemento grafico 5" descr="Badge 3 con riempimento a tinta unita">
            <a:extLst>
              <a:ext uri="{FF2B5EF4-FFF2-40B4-BE49-F238E27FC236}">
                <a16:creationId xmlns:a16="http://schemas.microsoft.com/office/drawing/2014/main" id="{CAD7F11E-AF22-72FB-B7D7-9C48CDEE95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3521" y="6098721"/>
            <a:ext cx="696686" cy="696686"/>
          </a:xfrm>
          <a:prstGeom prst="rect">
            <a:avLst/>
          </a:prstGeom>
        </p:spPr>
      </p:pic>
      <p:pic>
        <p:nvPicPr>
          <p:cNvPr id="13" name="Elemento grafico 12" descr="Badge con riempimento a tinta unita">
            <a:extLst>
              <a:ext uri="{FF2B5EF4-FFF2-40B4-BE49-F238E27FC236}">
                <a16:creationId xmlns:a16="http://schemas.microsoft.com/office/drawing/2014/main" id="{80330B5B-0588-7473-81ED-1627A2757B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7075" y="970189"/>
            <a:ext cx="696686" cy="696686"/>
          </a:xfrm>
          <a:prstGeom prst="rect">
            <a:avLst/>
          </a:prstGeom>
        </p:spPr>
      </p:pic>
      <p:pic>
        <p:nvPicPr>
          <p:cNvPr id="15" name="Elemento grafico 14" descr="Badge 1 con riempimento a tinta unita">
            <a:extLst>
              <a:ext uri="{FF2B5EF4-FFF2-40B4-BE49-F238E27FC236}">
                <a16:creationId xmlns:a16="http://schemas.microsoft.com/office/drawing/2014/main" id="{153CC6C9-D9F3-98C8-4D11-A261D840B9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00" y="968828"/>
            <a:ext cx="696686" cy="6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8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ox with numbers&#10;&#10;Description automatically generated">
            <a:extLst>
              <a:ext uri="{FF2B5EF4-FFF2-40B4-BE49-F238E27FC236}">
                <a16:creationId xmlns:a16="http://schemas.microsoft.com/office/drawing/2014/main" id="{5BA11157-3668-3628-282C-1BD7165396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902" y="3702379"/>
            <a:ext cx="4181059" cy="298842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>
                <a:solidFill>
                  <a:schemeClr val="bg1"/>
                </a:solidFill>
                <a:ea typeface="+mn-lt"/>
                <a:cs typeface="+mn-lt"/>
              </a:rPr>
              <a:t>Machine Learning </a:t>
            </a:r>
            <a:r>
              <a:rPr lang="it-IT" err="1">
                <a:solidFill>
                  <a:schemeClr val="bg1"/>
                </a:solidFill>
                <a:ea typeface="+mn-lt"/>
                <a:cs typeface="+mn-lt"/>
              </a:rPr>
              <a:t>Approach</a:t>
            </a:r>
            <a:r>
              <a:rPr lang="it-IT">
                <a:solidFill>
                  <a:schemeClr val="bg1"/>
                </a:solidFill>
                <a:ea typeface="+mn-lt"/>
                <a:cs typeface="+mn-lt"/>
              </a:rPr>
              <a:t> - </a:t>
            </a:r>
            <a:r>
              <a:rPr lang="it-IT" err="1">
                <a:solidFill>
                  <a:schemeClr val="bg1"/>
                </a:solidFill>
                <a:ea typeface="+mn-lt"/>
                <a:cs typeface="+mn-lt"/>
              </a:rPr>
              <a:t>Results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10" name="Rettangolo con angoli arrotondati 10">
            <a:extLst>
              <a:ext uri="{FF2B5EF4-FFF2-40B4-BE49-F238E27FC236}">
                <a16:creationId xmlns:a16="http://schemas.microsoft.com/office/drawing/2014/main" id="{5A39DC8F-A9EF-0B74-80A4-37F06D29C2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90815" y="2779754"/>
            <a:ext cx="7883091" cy="3929136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it-IT" sz="2000" b="1" err="1">
                <a:solidFill>
                  <a:schemeClr val="tx1"/>
                </a:solidFill>
                <a:cs typeface="Calibri"/>
              </a:rPr>
              <a:t>Most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frequent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class</a:t>
            </a:r>
          </a:p>
          <a:p>
            <a:pPr algn="ctr"/>
            <a:r>
              <a:rPr lang="it-IT" sz="2000" b="1" err="1">
                <a:solidFill>
                  <a:schemeClr val="tx1"/>
                </a:solidFill>
                <a:ea typeface="Calibri"/>
                <a:cs typeface="Calibri"/>
              </a:rPr>
              <a:t>confusion</a:t>
            </a:r>
            <a:r>
              <a:rPr lang="it-IT" sz="20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ea typeface="Calibri"/>
                <a:cs typeface="Calibri"/>
              </a:rPr>
              <a:t>matrix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Rectangle: Rounded Corners 17">
            <a:extLst>
              <a:ext uri="{FF2B5EF4-FFF2-40B4-BE49-F238E27FC236}">
                <a16:creationId xmlns:a16="http://schemas.microsoft.com/office/drawing/2014/main" id="{EFF46454-D743-F060-F54C-B90522DB0B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6626" y="1006370"/>
            <a:ext cx="1953928" cy="16335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Small and unbalanced dataset</a:t>
            </a:r>
          </a:p>
        </p:txBody>
      </p:sp>
      <p:sp>
        <p:nvSpPr>
          <p:cNvPr id="13" name="Rectangle: Rounded Corners 17">
            <a:extLst>
              <a:ext uri="{FF2B5EF4-FFF2-40B4-BE49-F238E27FC236}">
                <a16:creationId xmlns:a16="http://schemas.microsoft.com/office/drawing/2014/main" id="{5C340682-3343-9693-4524-D6F093946A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41114" y="1009172"/>
            <a:ext cx="2838133" cy="16335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We couldn't do deep learning neither multiclass classification</a:t>
            </a:r>
          </a:p>
        </p:txBody>
      </p:sp>
      <p:sp>
        <p:nvSpPr>
          <p:cNvPr id="15" name="Rectangle: Rounded Corners 17">
            <a:extLst>
              <a:ext uri="{FF2B5EF4-FFF2-40B4-BE49-F238E27FC236}">
                <a16:creationId xmlns:a16="http://schemas.microsoft.com/office/drawing/2014/main" id="{7022153E-138A-AE66-F3EB-A1C360D617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58040" y="1009489"/>
            <a:ext cx="2483316" cy="16335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We opted for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binary classification</a:t>
            </a:r>
          </a:p>
        </p:txBody>
      </p:sp>
      <p:sp>
        <p:nvSpPr>
          <p:cNvPr id="25" name="Rectangle: Rounded Corners 17">
            <a:extLst>
              <a:ext uri="{FF2B5EF4-FFF2-40B4-BE49-F238E27FC236}">
                <a16:creationId xmlns:a16="http://schemas.microsoft.com/office/drawing/2014/main" id="{38AC453D-78B3-4ACF-FBF1-3453C2BAA6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932243" y="1009172"/>
            <a:ext cx="3041584" cy="163077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Works well on </a:t>
            </a:r>
          </a:p>
          <a:p>
            <a:pPr algn="ctr"/>
            <a:r>
              <a:rPr lang="en-GB" sz="2000">
                <a:solidFill>
                  <a:schemeClr val="tx1"/>
                </a:solidFill>
                <a:cs typeface="Calibri"/>
              </a:rPr>
              <a:t>the most frequent classes</a:t>
            </a:r>
          </a:p>
        </p:txBody>
      </p:sp>
      <p:cxnSp>
        <p:nvCxnSpPr>
          <p:cNvPr id="5" name="Straight Arrow Connector 29">
            <a:extLst>
              <a:ext uri="{FF2B5EF4-FFF2-40B4-BE49-F238E27FC236}">
                <a16:creationId xmlns:a16="http://schemas.microsoft.com/office/drawing/2014/main" id="{B9B61140-A158-74F8-0E39-3A5E32408FD0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3"/>
            <a:endCxn id="25" idx="1"/>
          </p:cNvCxnSpPr>
          <p:nvPr/>
        </p:nvCxnSpPr>
        <p:spPr>
          <a:xfrm flipV="1">
            <a:off x="8441356" y="1824560"/>
            <a:ext cx="490887" cy="1718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29">
            <a:extLst>
              <a:ext uri="{FF2B5EF4-FFF2-40B4-BE49-F238E27FC236}">
                <a16:creationId xmlns:a16="http://schemas.microsoft.com/office/drawing/2014/main" id="{50F1A142-2A93-8854-98BF-B684E10540AD}"/>
              </a:ext>
            </a:extLst>
          </p:cNvPr>
          <p:cNvCxnSpPr>
            <a:cxnSpLocks noGrp="1" noRot="1" noMove="1" noResize="1" noEditPoints="1" noAdjustHandles="1" noChangeArrowheads="1" noChangeShapeType="1"/>
            <a:stCxn id="13" idx="3"/>
            <a:endCxn id="15" idx="1"/>
          </p:cNvCxnSpPr>
          <p:nvPr/>
        </p:nvCxnSpPr>
        <p:spPr>
          <a:xfrm>
            <a:off x="5479247" y="1825961"/>
            <a:ext cx="478793" cy="317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4F7156-9559-7C57-D3FE-8B8BAE7FFD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52750" y="4519251"/>
            <a:ext cx="2066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True Skill Statistic:</a:t>
            </a:r>
          </a:p>
          <a:p>
            <a:pPr algn="ctr"/>
            <a:r>
              <a:rPr lang="en-GB" sz="2000">
                <a:solidFill>
                  <a:schemeClr val="tx1"/>
                </a:solidFill>
                <a:ea typeface="Calibri"/>
                <a:cs typeface="Calibri"/>
              </a:rPr>
              <a:t>80%</a:t>
            </a: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740A9123-5DB4-4FB3-AACF-AE69EBE6279A}"/>
              </a:ext>
            </a:extLst>
          </p:cNvPr>
          <p:cNvCxnSpPr>
            <a:cxnSpLocks noGrp="1" noRot="1" noMove="1" noResize="1" noEditPoints="1" noAdjustHandles="1" noChangeArrowheads="1" noChangeShapeType="1"/>
            <a:stCxn id="4" idx="3"/>
            <a:endCxn id="13" idx="1"/>
          </p:cNvCxnSpPr>
          <p:nvPr/>
        </p:nvCxnSpPr>
        <p:spPr>
          <a:xfrm>
            <a:off x="2040554" y="1823159"/>
            <a:ext cx="600560" cy="2802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6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2942"/>
            <a:ext cx="12184742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>
                <a:solidFill>
                  <a:schemeClr val="bg1"/>
                </a:solidFill>
                <a:ea typeface="+mn-lt"/>
                <a:cs typeface="+mn-lt"/>
              </a:rPr>
              <a:t>Conclusions and further researches</a:t>
            </a:r>
          </a:p>
        </p:txBody>
      </p:sp>
      <p:sp>
        <p:nvSpPr>
          <p:cNvPr id="7" name="Rettangolo con angoli arrotondati 8">
            <a:extLst>
              <a:ext uri="{FF2B5EF4-FFF2-40B4-BE49-F238E27FC236}">
                <a16:creationId xmlns:a16="http://schemas.microsoft.com/office/drawing/2014/main" id="{2E364642-FFA2-3759-67E1-8FED1AC555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61018" y="1134691"/>
            <a:ext cx="2139746" cy="4057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ea typeface="Calibri"/>
                <a:cs typeface="Calibri"/>
              </a:rPr>
              <a:t>Conclusions</a:t>
            </a:r>
            <a:r>
              <a:rPr lang="it-IT" sz="2000">
                <a:ea typeface="Calibri"/>
                <a:cs typeface="Calibri"/>
              </a:rPr>
              <a:t> </a:t>
            </a:r>
          </a:p>
        </p:txBody>
      </p:sp>
      <p:sp>
        <p:nvSpPr>
          <p:cNvPr id="8" name="Rettangolo con angoli arrotondati 8">
            <a:extLst>
              <a:ext uri="{FF2B5EF4-FFF2-40B4-BE49-F238E27FC236}">
                <a16:creationId xmlns:a16="http://schemas.microsoft.com/office/drawing/2014/main" id="{413365BB-3E62-3B64-61E2-4215BD574B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55505" y="1134691"/>
            <a:ext cx="2139746" cy="4057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>
                <a:ea typeface="Calibri"/>
                <a:cs typeface="Calibri"/>
              </a:rPr>
              <a:t>Future </a:t>
            </a:r>
            <a:r>
              <a:rPr lang="it-IT" sz="2000" err="1">
                <a:ea typeface="Calibri"/>
                <a:cs typeface="Calibri"/>
              </a:rPr>
              <a:t>researches</a:t>
            </a:r>
            <a:endParaRPr lang="en-US" sz="2000"/>
          </a:p>
        </p:txBody>
      </p:sp>
      <p:sp>
        <p:nvSpPr>
          <p:cNvPr id="9" name="Rettangolo con angoli arrotondati 14">
            <a:extLst>
              <a:ext uri="{FF2B5EF4-FFF2-40B4-BE49-F238E27FC236}">
                <a16:creationId xmlns:a16="http://schemas.microsoft.com/office/drawing/2014/main" id="{5512002F-75CC-0C36-912D-E371AD6D6C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05576" y="5179605"/>
            <a:ext cx="3844661" cy="1379519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Multilabel classification on movement fragments characterized by multiple origins</a:t>
            </a:r>
            <a:endParaRPr lang="it-IT" sz="200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14">
            <a:extLst>
              <a:ext uri="{FF2B5EF4-FFF2-40B4-BE49-F238E27FC236}">
                <a16:creationId xmlns:a16="http://schemas.microsoft.com/office/drawing/2014/main" id="{948A9EE4-EF1A-DE53-983C-6E250268FE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05576" y="1836292"/>
            <a:ext cx="3839604" cy="1379519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With a larger dataset, will be possible multiclassification and deep learning techniques</a:t>
            </a:r>
            <a:endParaRPr lang="it-IT" sz="200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4">
            <a:extLst>
              <a:ext uri="{FF2B5EF4-FFF2-40B4-BE49-F238E27FC236}">
                <a16:creationId xmlns:a16="http://schemas.microsoft.com/office/drawing/2014/main" id="{4A602856-BFB8-C218-B216-F79C73F18D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05576" y="3586613"/>
            <a:ext cx="3839604" cy="1222189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Reduce the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number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of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constraints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in clusters’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creation</a:t>
            </a:r>
            <a:endParaRPr lang="it-IT" sz="2000">
              <a:solidFill>
                <a:schemeClr val="tx1"/>
              </a:solidFill>
            </a:endParaRPr>
          </a:p>
        </p:txBody>
      </p:sp>
      <p:cxnSp>
        <p:nvCxnSpPr>
          <p:cNvPr id="14" name="Connettore 2 14">
            <a:extLst>
              <a:ext uri="{FF2B5EF4-FFF2-40B4-BE49-F238E27FC236}">
                <a16:creationId xmlns:a16="http://schemas.microsoft.com/office/drawing/2014/main" id="{27FB5810-033E-F33B-032B-D59E9118D21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093985" y="1149240"/>
            <a:ext cx="12032" cy="53159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14">
            <a:extLst>
              <a:ext uri="{FF2B5EF4-FFF2-40B4-BE49-F238E27FC236}">
                <a16:creationId xmlns:a16="http://schemas.microsoft.com/office/drawing/2014/main" id="{CFC62619-4238-A565-4D17-3411735687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7397" y="1798333"/>
            <a:ext cx="4186989" cy="954492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Dataset was the main limitation due to the process required to obtain valid samples</a:t>
            </a:r>
            <a:endParaRPr lang="it-IT" sz="2000">
              <a:solidFill>
                <a:schemeClr val="tx1"/>
              </a:solidFill>
            </a:endParaRPr>
          </a:p>
        </p:txBody>
      </p:sp>
      <p:sp>
        <p:nvSpPr>
          <p:cNvPr id="4" name="Rettangolo con angoli arrotondati 14">
            <a:extLst>
              <a:ext uri="{FF2B5EF4-FFF2-40B4-BE49-F238E27FC236}">
                <a16:creationId xmlns:a16="http://schemas.microsoft.com/office/drawing/2014/main" id="{0ED4F7EC-8C5E-DDB7-E124-7B8322DCC2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7398" y="3188181"/>
            <a:ext cx="4186989" cy="1780557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Algorithmic and visualization approaches, due to limitations on clusters’ creation, cannot classify origins in the borders of the skeleton</a:t>
            </a:r>
            <a:endParaRPr lang="it-IT" sz="2000">
              <a:solidFill>
                <a:schemeClr val="tx1"/>
              </a:solidFill>
            </a:endParaRPr>
          </a:p>
        </p:txBody>
      </p:sp>
      <p:sp>
        <p:nvSpPr>
          <p:cNvPr id="5" name="Rettangolo con angoli arrotondati 14">
            <a:extLst>
              <a:ext uri="{FF2B5EF4-FFF2-40B4-BE49-F238E27FC236}">
                <a16:creationId xmlns:a16="http://schemas.microsoft.com/office/drawing/2014/main" id="{4AE053D4-5D57-E657-A5B3-07D6A7BAB3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7398" y="5404094"/>
            <a:ext cx="4186989" cy="1155030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Machine Learning approach works well on the most frequent classes</a:t>
            </a:r>
            <a:endParaRPr lang="it-IT" sz="20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C3459A-F756-93F0-B304-FFB5FD5D41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8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472C4"/>
            </a:gs>
            <a:gs pos="51000">
              <a:srgbClr val="4472C4"/>
            </a:gs>
            <a:gs pos="100000">
              <a:srgbClr val="004B78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ireframe of a person running&#10;&#10;Description automatically generated">
            <a:extLst>
              <a:ext uri="{FF2B5EF4-FFF2-40B4-BE49-F238E27FC236}">
                <a16:creationId xmlns:a16="http://schemas.microsoft.com/office/drawing/2014/main" id="{4F0A91D8-53AE-2E12-EDDB-6BE442D7FC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4147" t="8709" r="34625"/>
          <a:stretch/>
        </p:blipFill>
        <p:spPr>
          <a:xfrm>
            <a:off x="-739789" y="3270"/>
            <a:ext cx="9167174" cy="684684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D384A1-1A54-600F-26D0-7C805703F9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7817636" y="280683"/>
            <a:ext cx="4049000" cy="19269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Thank you </a:t>
            </a:r>
            <a:br>
              <a:rPr lang="en-US" sz="4800" b="1"/>
            </a:br>
            <a:r>
              <a:rPr lang="en-US" sz="4800" b="1">
                <a:solidFill>
                  <a:schemeClr val="bg1"/>
                </a:solidFill>
              </a:rPr>
              <a:t>for </a:t>
            </a:r>
            <a:br>
              <a:rPr lang="en-US" sz="4800" b="1"/>
            </a:br>
            <a:r>
              <a:rPr lang="en-US" sz="4800" b="1">
                <a:solidFill>
                  <a:schemeClr val="bg1"/>
                </a:solidFill>
              </a:rPr>
              <a:t>your attention!</a:t>
            </a:r>
            <a:endParaRPr lang="en-US" sz="4800" b="1">
              <a:solidFill>
                <a:srgbClr val="294575"/>
              </a:solidFill>
              <a:ea typeface="Calibri Light" panose="020F0302020204030204"/>
              <a:cs typeface="Calibri Light"/>
            </a:endParaRPr>
          </a:p>
        </p:txBody>
      </p:sp>
      <p:pic>
        <p:nvPicPr>
          <p:cNvPr id="5" name="Picture 4" descr="White text on a black background&#10;&#10;Description automatically generated">
            <a:extLst>
              <a:ext uri="{FF2B5EF4-FFF2-40B4-BE49-F238E27FC236}">
                <a16:creationId xmlns:a16="http://schemas.microsoft.com/office/drawing/2014/main" id="{09ECBF77-32A6-B3F5-CCE6-D9D8FB36CD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537" y="5849267"/>
            <a:ext cx="2672524" cy="868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33AAD5-CB7C-BF4B-8E8B-A9955402805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7333" y="680837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36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020F8B-B516-318C-3C31-A29B998A46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58" y="761400"/>
            <a:ext cx="4684748" cy="60936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DB7790-7200-14F1-51CB-89CC48852E7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942"/>
            <a:ext cx="12184742" cy="758459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Machine Learning – Python Code</a:t>
            </a:r>
            <a:endParaRPr lang="it-IT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5C56E00D-125F-6B7A-A6FA-D89A7F98D7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078" y="38339"/>
            <a:ext cx="570716" cy="68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D20EE-BE41-0C4F-0155-DC1496EC92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417" y="788157"/>
            <a:ext cx="4328769" cy="6069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68AA9B-0192-D4A9-7303-F15DAA34B2D3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7285680" y="2478486"/>
              <a:ext cx="67392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68AA9B-0192-D4A9-7303-F15DAA34B2D3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9680" y="2406486"/>
                <a:ext cx="745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5611012-74C8-285D-3BF5-9CED2033960D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7333950" y="2861070"/>
              <a:ext cx="302004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5611012-74C8-285D-3BF5-9CED2033960D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7950" y="2789070"/>
                <a:ext cx="3091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4FB421-529E-EFEC-664E-3B7472A38426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7324230" y="3270390"/>
              <a:ext cx="301572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4FB421-529E-EFEC-664E-3B7472A38426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88230" y="3198390"/>
                <a:ext cx="3087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0A071B0-D6E9-25EA-FDBF-2E1F727D9F39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8714910" y="4213590"/>
              <a:ext cx="83520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0A071B0-D6E9-25EA-FDBF-2E1F727D9F39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78910" y="4141590"/>
                <a:ext cx="906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8E2905-ACFC-020C-C4C2-48E4B55F0E9F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7333950" y="4765830"/>
              <a:ext cx="38001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8E2905-ACFC-020C-C4C2-48E4B55F0E9F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7950" y="4693830"/>
                <a:ext cx="3871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0DC3FA2-E484-5993-09F1-C3AB6323BFA1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8705550" y="5718390"/>
              <a:ext cx="186228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0DC3FA2-E484-5993-09F1-C3AB6323BFA1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9550" y="5646390"/>
                <a:ext cx="193392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174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3761" y="0"/>
            <a:ext cx="12184742" cy="758459"/>
          </a:xfr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err="1">
                <a:solidFill>
                  <a:schemeClr val="bg1"/>
                </a:solidFill>
                <a:cs typeface="Calibri"/>
              </a:rPr>
              <a:t>Origin</a:t>
            </a:r>
            <a:r>
              <a:rPr lang="it-IT">
                <a:solidFill>
                  <a:schemeClr val="bg1"/>
                </a:solidFill>
                <a:cs typeface="Calibri"/>
              </a:rPr>
              <a:t> of </a:t>
            </a:r>
            <a:r>
              <a:rPr lang="it-IT" err="1">
                <a:solidFill>
                  <a:schemeClr val="bg1"/>
                </a:solidFill>
                <a:cs typeface="Calibri"/>
              </a:rPr>
              <a:t>movement</a:t>
            </a:r>
            <a:endParaRPr lang="it-IT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pic>
        <p:nvPicPr>
          <p:cNvPr id="3" name="_result">
            <a:hlinkClick r:id="" action="ppaction://media"/>
            <a:extLst>
              <a:ext uri="{FF2B5EF4-FFF2-40B4-BE49-F238E27FC236}">
                <a16:creationId xmlns:a16="http://schemas.microsoft.com/office/drawing/2014/main" id="{2E7B41E5-BCB6-E663-ED46-57DE90DE10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91058" y="2138634"/>
            <a:ext cx="14161083" cy="354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-14069"/>
            <a:ext cx="12184742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>
                <a:solidFill>
                  <a:schemeClr val="bg1"/>
                </a:solidFill>
                <a:cs typeface="Calibri"/>
              </a:rPr>
              <a:t>      </a:t>
            </a:r>
            <a:r>
              <a:rPr lang="it-IT" err="1">
                <a:solidFill>
                  <a:schemeClr val="bg1"/>
                </a:solidFill>
                <a:cs typeface="Calibri"/>
              </a:rPr>
              <a:t>Problem</a:t>
            </a:r>
            <a:r>
              <a:rPr lang="it-IT">
                <a:solidFill>
                  <a:schemeClr val="bg1"/>
                </a:solidFill>
                <a:cs typeface="Calibri"/>
              </a:rPr>
              <a:t> </a:t>
            </a:r>
            <a:r>
              <a:rPr lang="it-IT" err="1">
                <a:solidFill>
                  <a:schemeClr val="bg1"/>
                </a:solidFill>
                <a:cs typeface="Calibri"/>
              </a:rPr>
              <a:t>statement</a:t>
            </a:r>
            <a:endParaRPr lang="it-IT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674E0E7-88DC-2C35-9541-9BD22D36D3F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80424" y="1215656"/>
            <a:ext cx="12032" cy="53159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1984F62-D932-20B3-2DBB-1482D90288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4673" y="3240379"/>
            <a:ext cx="3210788" cy="1522688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Develop new methods for estimating and classifying the origin of movement</a:t>
            </a:r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AEEF807-1110-4B3C-899E-D3D49C741F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4695" y="3195146"/>
            <a:ext cx="3250479" cy="89058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cs typeface="Calibri"/>
              </a:rPr>
              <a:t>Injuries</a:t>
            </a:r>
            <a:r>
              <a:rPr lang="it-IT" sz="2000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prevention</a:t>
            </a:r>
            <a:r>
              <a:rPr lang="it-IT" sz="2000">
                <a:solidFill>
                  <a:schemeClr val="tx1"/>
                </a:solidFill>
                <a:cs typeface="Calibri"/>
              </a:rPr>
              <a:t> and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rehabilitation</a:t>
            </a:r>
            <a:endParaRPr lang="it-IT" sz="200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686DAEB-F9AF-572B-C558-72D3B77219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21211" y="1118257"/>
            <a:ext cx="1948438" cy="6076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ea typeface="Calibri"/>
                <a:cs typeface="Calibri"/>
              </a:rPr>
              <a:t>Innovativeness</a:t>
            </a:r>
            <a:endParaRPr lang="it-IT" sz="2000">
              <a:ea typeface="Calibri"/>
              <a:cs typeface="Calibri"/>
            </a:endParaRPr>
          </a:p>
        </p:txBody>
      </p:sp>
      <p:sp>
        <p:nvSpPr>
          <p:cNvPr id="6" name="Rettangolo con angoli arrotondati 8">
            <a:extLst>
              <a:ext uri="{FF2B5EF4-FFF2-40B4-BE49-F238E27FC236}">
                <a16:creationId xmlns:a16="http://schemas.microsoft.com/office/drawing/2014/main" id="{3C3D891E-8102-C99C-A5DB-77E63FEF82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826" y="1117512"/>
            <a:ext cx="2592482" cy="606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cs typeface="Calibri"/>
              </a:rPr>
              <a:t>What</a:t>
            </a:r>
            <a:r>
              <a:rPr lang="it-IT" sz="2000">
                <a:cs typeface="Calibri"/>
              </a:rPr>
              <a:t> </a:t>
            </a:r>
            <a:r>
              <a:rPr lang="it-IT" sz="2000" err="1">
                <a:cs typeface="Calibri"/>
              </a:rPr>
              <a:t>we</a:t>
            </a:r>
            <a:r>
              <a:rPr lang="it-IT" sz="2000">
                <a:cs typeface="Calibri"/>
              </a:rPr>
              <a:t> </a:t>
            </a:r>
            <a:r>
              <a:rPr lang="it-IT" sz="2000" err="1">
                <a:cs typeface="Calibri"/>
              </a:rPr>
              <a:t>want</a:t>
            </a:r>
            <a:r>
              <a:rPr lang="it-IT" sz="2000">
                <a:cs typeface="Calibri"/>
              </a:rPr>
              <a:t> to do</a:t>
            </a:r>
          </a:p>
        </p:txBody>
      </p:sp>
      <p:sp>
        <p:nvSpPr>
          <p:cNvPr id="7" name="Rettangolo con angoli arrotondati 8">
            <a:extLst>
              <a:ext uri="{FF2B5EF4-FFF2-40B4-BE49-F238E27FC236}">
                <a16:creationId xmlns:a16="http://schemas.microsoft.com/office/drawing/2014/main" id="{E7ABB785-BBD2-6239-67F5-97994EB033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97978" y="1117512"/>
            <a:ext cx="2580450" cy="6076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cs typeface="Calibri"/>
              </a:rPr>
              <a:t>Why</a:t>
            </a:r>
            <a:r>
              <a:rPr lang="it-IT" sz="2000">
                <a:cs typeface="Calibri"/>
              </a:rPr>
              <a:t> </a:t>
            </a:r>
            <a:r>
              <a:rPr lang="it-IT" sz="2000" err="1">
                <a:cs typeface="Calibri"/>
              </a:rPr>
              <a:t>this</a:t>
            </a:r>
            <a:r>
              <a:rPr lang="it-IT" sz="2000">
                <a:cs typeface="Calibri"/>
              </a:rPr>
              <a:t> </a:t>
            </a:r>
            <a:r>
              <a:rPr lang="it-IT" sz="2000" err="1">
                <a:cs typeface="Calibri"/>
              </a:rPr>
              <a:t>is</a:t>
            </a:r>
            <a:r>
              <a:rPr lang="it-IT" sz="2000">
                <a:cs typeface="Calibri"/>
              </a:rPr>
              <a:t> </a:t>
            </a:r>
            <a:r>
              <a:rPr lang="it-IT" sz="2000" err="1">
                <a:cs typeface="Calibri"/>
              </a:rPr>
              <a:t>important</a:t>
            </a:r>
            <a:endParaRPr lang="en-US" sz="2000"/>
          </a:p>
        </p:txBody>
      </p:sp>
      <p:sp>
        <p:nvSpPr>
          <p:cNvPr id="10" name="Rettangolo con angoli arrotondati 14">
            <a:extLst>
              <a:ext uri="{FF2B5EF4-FFF2-40B4-BE49-F238E27FC236}">
                <a16:creationId xmlns:a16="http://schemas.microsoft.com/office/drawing/2014/main" id="{D6B9FFE0-3690-809E-7A93-AD922D9B1A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4697" y="2098304"/>
            <a:ext cx="3250479" cy="760696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cs typeface="Calibri"/>
              </a:rPr>
              <a:t>Improve</a:t>
            </a:r>
            <a:r>
              <a:rPr lang="it-IT" sz="2000">
                <a:solidFill>
                  <a:schemeClr val="tx1"/>
                </a:solidFill>
                <a:cs typeface="Calibri"/>
              </a:rPr>
              <a:t> sport performances</a:t>
            </a:r>
            <a:endParaRPr lang="it-IT" sz="2000">
              <a:solidFill>
                <a:schemeClr val="tx1"/>
              </a:solidFill>
            </a:endParaRPr>
          </a:p>
        </p:txBody>
      </p:sp>
      <p:sp>
        <p:nvSpPr>
          <p:cNvPr id="21" name="Rettangolo con angoli arrotondati 14">
            <a:extLst>
              <a:ext uri="{FF2B5EF4-FFF2-40B4-BE49-F238E27FC236}">
                <a16:creationId xmlns:a16="http://schemas.microsoft.com/office/drawing/2014/main" id="{3BD46972-355C-C48E-EB4E-2409D8C132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2824" y="4345668"/>
            <a:ext cx="3257768" cy="1998546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i="0">
                <a:solidFill>
                  <a:schemeClr val="tx1"/>
                </a:solidFill>
                <a:effectLst/>
                <a:cs typeface="Calibri"/>
              </a:rPr>
              <a:t>Perform self-assessment and correct movements independently, without the need for a coach's presence</a:t>
            </a:r>
            <a:endParaRPr lang="it-IT" sz="20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B3FC0EC-8F19-8895-0040-DAC9D42E6BC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025997" y="1221842"/>
            <a:ext cx="12032" cy="531595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ttangolo con angoli arrotondati 14">
            <a:extLst>
              <a:ext uri="{FF2B5EF4-FFF2-40B4-BE49-F238E27FC236}">
                <a16:creationId xmlns:a16="http://schemas.microsoft.com/office/drawing/2014/main" id="{58E08E29-EA2B-E208-45F3-3FF1FF7EEF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48850" y="2122586"/>
            <a:ext cx="3236905" cy="1879137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cs typeface="Calibri"/>
              </a:rPr>
              <a:t>Visualization</a:t>
            </a:r>
            <a:r>
              <a:rPr lang="it-IT" sz="2000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approach</a:t>
            </a:r>
            <a:r>
              <a:rPr lang="it-IT" sz="2000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enables</a:t>
            </a:r>
            <a:r>
              <a:rPr lang="it-IT" sz="2000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considerations</a:t>
            </a:r>
            <a:r>
              <a:rPr lang="it-IT" sz="2000">
                <a:solidFill>
                  <a:schemeClr val="tx1"/>
                </a:solidFill>
                <a:cs typeface="Calibri"/>
              </a:rPr>
              <a:t> on the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origin</a:t>
            </a:r>
            <a:r>
              <a:rPr lang="it-IT" sz="2000">
                <a:solidFill>
                  <a:schemeClr val="tx1"/>
                </a:solidFill>
                <a:cs typeface="Calibri"/>
              </a:rPr>
              <a:t> of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movement</a:t>
            </a:r>
            <a:r>
              <a:rPr lang="it-IT" sz="2000">
                <a:solidFill>
                  <a:schemeClr val="tx1"/>
                </a:solidFill>
                <a:cs typeface="Calibri"/>
              </a:rPr>
              <a:t> and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also</a:t>
            </a:r>
            <a:r>
              <a:rPr lang="it-IT" sz="2000">
                <a:solidFill>
                  <a:schemeClr val="tx1"/>
                </a:solidFill>
                <a:cs typeface="Calibri"/>
              </a:rPr>
              <a:t> on multiple </a:t>
            </a:r>
            <a:r>
              <a:rPr lang="it-IT" sz="2000" err="1">
                <a:solidFill>
                  <a:schemeClr val="tx1"/>
                </a:solidFill>
                <a:cs typeface="Calibri"/>
              </a:rPr>
              <a:t>origins</a:t>
            </a:r>
            <a:endParaRPr lang="it-IT" sz="2000">
              <a:solidFill>
                <a:schemeClr val="tx1"/>
              </a:solidFill>
              <a:cs typeface="Calibri"/>
            </a:endParaRPr>
          </a:p>
        </p:txBody>
      </p:sp>
      <p:sp>
        <p:nvSpPr>
          <p:cNvPr id="20" name="Rettangolo con angoli arrotondati 14">
            <a:extLst>
              <a:ext uri="{FF2B5EF4-FFF2-40B4-BE49-F238E27FC236}">
                <a16:creationId xmlns:a16="http://schemas.microsoft.com/office/drawing/2014/main" id="{B79A0F42-F97B-0097-8223-A9D6569C84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48850" y="4534120"/>
            <a:ext cx="3236905" cy="1355660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Machine Learning approach</a:t>
            </a:r>
            <a:r>
              <a:rPr lang="en-US" sz="2000">
                <a:solidFill>
                  <a:schemeClr val="tx1"/>
                </a:solidFill>
              </a:rPr>
              <a:t> </a:t>
            </a:r>
            <a:r>
              <a:rPr lang="en-US" sz="2000" b="0" i="0">
                <a:solidFill>
                  <a:schemeClr val="tx1"/>
                </a:solidFill>
                <a:effectLst/>
              </a:rPr>
              <a:t>that has not been implemented before</a:t>
            </a:r>
            <a:endParaRPr lang="it-IT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9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rawing of a person with colored dots&#10;&#10;Description automatically generated">
            <a:extLst>
              <a:ext uri="{FF2B5EF4-FFF2-40B4-BE49-F238E27FC236}">
                <a16:creationId xmlns:a16="http://schemas.microsoft.com/office/drawing/2014/main" id="{7DF69F78-E636-7B95-B00D-61DB3FD1E0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019" y="3541051"/>
            <a:ext cx="2440227" cy="1571687"/>
          </a:xfrm>
          <a:prstGeom prst="rect">
            <a:avLst/>
          </a:prstGeom>
          <a:ln w="28575">
            <a:noFill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84742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err="1">
                <a:solidFill>
                  <a:schemeClr val="bg1"/>
                </a:solidFill>
                <a:ea typeface="Calibri"/>
                <a:cs typeface="Calibri"/>
              </a:rPr>
              <a:t>Outline</a:t>
            </a:r>
            <a:r>
              <a:rPr lang="it-IT">
                <a:solidFill>
                  <a:schemeClr val="bg1"/>
                </a:solidFill>
                <a:ea typeface="Calibri"/>
                <a:cs typeface="Calibri"/>
              </a:rPr>
              <a:t> of </a:t>
            </a:r>
            <a:r>
              <a:rPr lang="it-IT" err="1">
                <a:solidFill>
                  <a:schemeClr val="bg1"/>
                </a:solidFill>
                <a:ea typeface="Calibri"/>
                <a:cs typeface="Calibri"/>
              </a:rPr>
              <a:t>our</a:t>
            </a:r>
            <a:r>
              <a:rPr lang="it-IT">
                <a:solidFill>
                  <a:schemeClr val="bg1"/>
                </a:solidFill>
                <a:ea typeface="Calibri"/>
                <a:cs typeface="Calibri"/>
              </a:rPr>
              <a:t>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16" name="Rettangolo con angoli arrotondati 5">
            <a:extLst>
              <a:ext uri="{FF2B5EF4-FFF2-40B4-BE49-F238E27FC236}">
                <a16:creationId xmlns:a16="http://schemas.microsoft.com/office/drawing/2014/main" id="{0E63C233-1D6B-C8D8-62A4-53684A2F9C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0113" y="2386557"/>
            <a:ext cx="1578348" cy="714985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Raw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 data</a:t>
            </a:r>
          </a:p>
        </p:txBody>
      </p:sp>
      <p:sp>
        <p:nvSpPr>
          <p:cNvPr id="22" name="Rettangolo con angoli arrotondati 5">
            <a:extLst>
              <a:ext uri="{FF2B5EF4-FFF2-40B4-BE49-F238E27FC236}">
                <a16:creationId xmlns:a16="http://schemas.microsoft.com/office/drawing/2014/main" id="{3130E136-CE68-F5D3-11A9-DF405E4D8A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2737" y="3925158"/>
            <a:ext cx="1578348" cy="617070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Dataset</a:t>
            </a:r>
          </a:p>
        </p:txBody>
      </p:sp>
      <p:sp>
        <p:nvSpPr>
          <p:cNvPr id="26" name="Rettangolo con angoli arrotondati 5">
            <a:extLst>
              <a:ext uri="{FF2B5EF4-FFF2-40B4-BE49-F238E27FC236}">
                <a16:creationId xmlns:a16="http://schemas.microsoft.com/office/drawing/2014/main" id="{03E954FA-DCD6-8E4E-9451-6E5E788A63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5420" y="1822934"/>
            <a:ext cx="1917549" cy="1238634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Trajectory’s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derivatives</a:t>
            </a:r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(</a:t>
            </a:r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velocity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, etc.)</a:t>
            </a:r>
          </a:p>
        </p:txBody>
      </p:sp>
      <p:sp>
        <p:nvSpPr>
          <p:cNvPr id="27" name="Rettangolo con angoli arrotondati 5">
            <a:extLst>
              <a:ext uri="{FF2B5EF4-FFF2-40B4-BE49-F238E27FC236}">
                <a16:creationId xmlns:a16="http://schemas.microsoft.com/office/drawing/2014/main" id="{05C9B87A-4E63-B1A0-E3D2-4F0460F211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19255" y="5405818"/>
            <a:ext cx="1918252" cy="132284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Statistical</a:t>
            </a:r>
          </a:p>
          <a:p>
            <a:pPr algn="ctr"/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descriptors</a:t>
            </a:r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of the </a:t>
            </a:r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trajectories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 </a:t>
            </a:r>
          </a:p>
        </p:txBody>
      </p:sp>
      <p:sp>
        <p:nvSpPr>
          <p:cNvPr id="29" name="Rettangolo con angoli arrotondati 5">
            <a:extLst>
              <a:ext uri="{FF2B5EF4-FFF2-40B4-BE49-F238E27FC236}">
                <a16:creationId xmlns:a16="http://schemas.microsoft.com/office/drawing/2014/main" id="{728313ED-488D-4418-8D7D-129C60929F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3257" y="1822935"/>
            <a:ext cx="1920439" cy="123863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Graph</a:t>
            </a:r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1" name="Rettangolo con angoli arrotondati 5">
            <a:extLst>
              <a:ext uri="{FF2B5EF4-FFF2-40B4-BE49-F238E27FC236}">
                <a16:creationId xmlns:a16="http://schemas.microsoft.com/office/drawing/2014/main" id="{7CA93FFC-9444-3842-6A31-49697FE820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8470" y="3948043"/>
            <a:ext cx="1471486" cy="727461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  <a:cs typeface="Calibri"/>
              </a:rPr>
              <a:t>Perfect Matching</a:t>
            </a:r>
          </a:p>
        </p:txBody>
      </p:sp>
      <p:sp>
        <p:nvSpPr>
          <p:cNvPr id="32" name="Rettangolo con angoli arrotondati 5">
            <a:extLst>
              <a:ext uri="{FF2B5EF4-FFF2-40B4-BE49-F238E27FC236}">
                <a16:creationId xmlns:a16="http://schemas.microsoft.com/office/drawing/2014/main" id="{0E4827A8-068A-2870-0883-7FCF3822E1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4859" y="5610610"/>
            <a:ext cx="2001525" cy="911571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  <a:cs typeface="Calibri"/>
              </a:rPr>
              <a:t>Random</a:t>
            </a:r>
          </a:p>
          <a:p>
            <a:pPr algn="ctr"/>
            <a:r>
              <a:rPr lang="it-IT" sz="2000" err="1">
                <a:solidFill>
                  <a:schemeClr val="tx1"/>
                </a:solidFill>
                <a:cs typeface="Calibri"/>
              </a:rPr>
              <a:t>Forest</a:t>
            </a:r>
          </a:p>
        </p:txBody>
      </p:sp>
      <p:cxnSp>
        <p:nvCxnSpPr>
          <p:cNvPr id="28" name="Connettore 2 2">
            <a:extLst>
              <a:ext uri="{FF2B5EF4-FFF2-40B4-BE49-F238E27FC236}">
                <a16:creationId xmlns:a16="http://schemas.microsoft.com/office/drawing/2014/main" id="{9010DE7A-457E-5FBA-7DD9-2F487813AA3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378069" y="1550095"/>
            <a:ext cx="11482186" cy="137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2">
            <a:extLst>
              <a:ext uri="{FF2B5EF4-FFF2-40B4-BE49-F238E27FC236}">
                <a16:creationId xmlns:a16="http://schemas.microsoft.com/office/drawing/2014/main" id="{EF39E5E6-0570-B039-0AC2-D0F0D94F7102}"/>
              </a:ext>
            </a:extLst>
          </p:cNvPr>
          <p:cNvCxnSpPr>
            <a:cxnSpLocks noGrp="1" noRot="1" noMove="1" noResize="1" noEditPoints="1" noAdjustHandles="1" noChangeArrowheads="1" noChangeShapeType="1"/>
            <a:stCxn id="16" idx="2"/>
            <a:endCxn id="22" idx="0"/>
          </p:cNvCxnSpPr>
          <p:nvPr/>
        </p:nvCxnSpPr>
        <p:spPr>
          <a:xfrm>
            <a:off x="1089287" y="3101542"/>
            <a:ext cx="2624" cy="823616"/>
          </a:xfrm>
          <a:prstGeom prst="straightConnector1">
            <a:avLst/>
          </a:prstGeom>
          <a:ln w="28575">
            <a:solidFill>
              <a:srgbClr val="4472C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9A786B1-9F92-0C06-797C-EC831869AF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96961" y="1045481"/>
            <a:ext cx="1691430" cy="461666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Calibri"/>
              </a:rPr>
              <a:t>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E78F5C-B5F7-55C6-1F95-9141E3033B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465071" y="996044"/>
            <a:ext cx="1690446" cy="461665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Calibri"/>
              </a:rPr>
              <a:t>Output</a:t>
            </a:r>
          </a:p>
        </p:txBody>
      </p:sp>
      <p:cxnSp>
        <p:nvCxnSpPr>
          <p:cNvPr id="42" name="Connettore 2 2">
            <a:extLst>
              <a:ext uri="{FF2B5EF4-FFF2-40B4-BE49-F238E27FC236}">
                <a16:creationId xmlns:a16="http://schemas.microsoft.com/office/drawing/2014/main" id="{DE37EBC0-9C43-8C0E-E8A7-8003D923A44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6862469" y="1118942"/>
            <a:ext cx="22606" cy="55685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Rettangolo con angoli arrotondati 5">
            <a:extLst>
              <a:ext uri="{FF2B5EF4-FFF2-40B4-BE49-F238E27FC236}">
                <a16:creationId xmlns:a16="http://schemas.microsoft.com/office/drawing/2014/main" id="{528086EF-D125-5218-0905-11ACF3EF6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04178" y="5610610"/>
            <a:ext cx="2850590" cy="906736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Binary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classification</a:t>
            </a:r>
          </a:p>
          <a:p>
            <a:pPr algn="ctr"/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on </a:t>
            </a:r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specific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edges</a:t>
            </a:r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49D985-CCCC-8AAA-A5CB-42E44CE9D5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5966" y="993586"/>
            <a:ext cx="1436517" cy="461554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Calibri"/>
              </a:rPr>
              <a:t>Input</a:t>
            </a:r>
          </a:p>
        </p:txBody>
      </p:sp>
      <p:sp>
        <p:nvSpPr>
          <p:cNvPr id="48" name="Rettangolo con angoli arrotondati 5">
            <a:extLst>
              <a:ext uri="{FF2B5EF4-FFF2-40B4-BE49-F238E27FC236}">
                <a16:creationId xmlns:a16="http://schemas.microsoft.com/office/drawing/2014/main" id="{68645DE3-1E87-610A-2737-763F82FFD7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11160" y="3436090"/>
            <a:ext cx="2850590" cy="1763248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9" name="Rettangolo con angoli arrotondati 5">
            <a:extLst>
              <a:ext uri="{FF2B5EF4-FFF2-40B4-BE49-F238E27FC236}">
                <a16:creationId xmlns:a16="http://schemas.microsoft.com/office/drawing/2014/main" id="{2595FF3A-F4C9-9432-6D57-BD13445677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11160" y="2067727"/>
            <a:ext cx="2850590" cy="749047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Multiclass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classification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 on the </a:t>
            </a:r>
            <a:r>
              <a:rPr lang="it-IT" sz="2000" err="1">
                <a:solidFill>
                  <a:schemeClr val="tx1"/>
                </a:solidFill>
                <a:ea typeface="Calibri"/>
                <a:cs typeface="Calibri"/>
              </a:rPr>
              <a:t>whole</a:t>
            </a:r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 body</a:t>
            </a:r>
          </a:p>
        </p:txBody>
      </p:sp>
      <p:cxnSp>
        <p:nvCxnSpPr>
          <p:cNvPr id="51" name="Straight Arrow Connector 12">
            <a:extLst>
              <a:ext uri="{FF2B5EF4-FFF2-40B4-BE49-F238E27FC236}">
                <a16:creationId xmlns:a16="http://schemas.microsoft.com/office/drawing/2014/main" id="{91B0A6BE-70B7-5F54-2C0C-9F40DABB1C7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844627" y="3036845"/>
            <a:ext cx="535577" cy="911199"/>
          </a:xfrm>
          <a:prstGeom prst="straightConnector1">
            <a:avLst/>
          </a:prstGeom>
          <a:ln w="28575">
            <a:solidFill>
              <a:srgbClr val="4472C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46">
            <a:extLst>
              <a:ext uri="{FF2B5EF4-FFF2-40B4-BE49-F238E27FC236}">
                <a16:creationId xmlns:a16="http://schemas.microsoft.com/office/drawing/2014/main" id="{817245F1-433E-9F09-ADBB-D4F3C7E93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31033" y="728683"/>
            <a:ext cx="205856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Calibri"/>
              </a:rPr>
              <a:t>Feature </a:t>
            </a:r>
            <a:endParaRPr lang="en-US"/>
          </a:p>
          <a:p>
            <a:pPr algn="ctr"/>
            <a:r>
              <a:rPr lang="en-GB" sz="2400">
                <a:cs typeface="Calibri"/>
              </a:rPr>
              <a:t>extraction</a:t>
            </a:r>
            <a:endParaRPr lang="en-GB"/>
          </a:p>
        </p:txBody>
      </p:sp>
      <p:cxnSp>
        <p:nvCxnSpPr>
          <p:cNvPr id="4" name="Connettore 2 2">
            <a:extLst>
              <a:ext uri="{FF2B5EF4-FFF2-40B4-BE49-F238E27FC236}">
                <a16:creationId xmlns:a16="http://schemas.microsoft.com/office/drawing/2014/main" id="{F6D50BDC-472A-AC3A-5319-A28D823ACCF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4380821" y="1084305"/>
            <a:ext cx="22606" cy="55685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2">
            <a:extLst>
              <a:ext uri="{FF2B5EF4-FFF2-40B4-BE49-F238E27FC236}">
                <a16:creationId xmlns:a16="http://schemas.microsoft.com/office/drawing/2014/main" id="{0ACE32BB-EEF3-25C7-2F48-A99321EC05D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832960" y="4515701"/>
            <a:ext cx="606794" cy="890117"/>
          </a:xfrm>
          <a:prstGeom prst="straightConnector1">
            <a:avLst/>
          </a:prstGeom>
          <a:ln w="28575">
            <a:solidFill>
              <a:srgbClr val="4472C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2">
            <a:extLst>
              <a:ext uri="{FF2B5EF4-FFF2-40B4-BE49-F238E27FC236}">
                <a16:creationId xmlns:a16="http://schemas.microsoft.com/office/drawing/2014/main" id="{3FC9D246-C2CC-CA38-3EB2-ACCEA662E49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070638" y="1118941"/>
            <a:ext cx="22606" cy="55685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2">
            <a:extLst>
              <a:ext uri="{FF2B5EF4-FFF2-40B4-BE49-F238E27FC236}">
                <a16:creationId xmlns:a16="http://schemas.microsoft.com/office/drawing/2014/main" id="{36642EF5-5A98-A0A5-62AC-BC5DA9AC3D5C}"/>
              </a:ext>
            </a:extLst>
          </p:cNvPr>
          <p:cNvCxnSpPr>
            <a:cxnSpLocks noGrp="1" noRot="1" noMove="1" noResize="1" noEditPoints="1" noAdjustHandles="1" noChangeArrowheads="1" noChangeShapeType="1"/>
            <a:stCxn id="29" idx="3"/>
            <a:endCxn id="49" idx="1"/>
          </p:cNvCxnSpPr>
          <p:nvPr/>
        </p:nvCxnSpPr>
        <p:spPr>
          <a:xfrm flipV="1">
            <a:off x="6553696" y="2442251"/>
            <a:ext cx="557464" cy="1"/>
          </a:xfrm>
          <a:prstGeom prst="straightConnector1">
            <a:avLst/>
          </a:prstGeom>
          <a:ln w="28575">
            <a:solidFill>
              <a:srgbClr val="4472C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2">
            <a:extLst>
              <a:ext uri="{FF2B5EF4-FFF2-40B4-BE49-F238E27FC236}">
                <a16:creationId xmlns:a16="http://schemas.microsoft.com/office/drawing/2014/main" id="{7CE5A6E5-5754-4284-B897-CF20B5A7600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652620" y="6052024"/>
            <a:ext cx="460524" cy="306"/>
          </a:xfrm>
          <a:prstGeom prst="straightConnector1">
            <a:avLst/>
          </a:prstGeom>
          <a:ln w="28575">
            <a:solidFill>
              <a:srgbClr val="4472C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2">
            <a:extLst>
              <a:ext uri="{FF2B5EF4-FFF2-40B4-BE49-F238E27FC236}">
                <a16:creationId xmlns:a16="http://schemas.microsoft.com/office/drawing/2014/main" id="{07908727-D350-50E9-DBC4-D66D75D71249}"/>
              </a:ext>
            </a:extLst>
          </p:cNvPr>
          <p:cNvCxnSpPr>
            <a:cxnSpLocks noGrp="1" noRot="1" noMove="1" noResize="1" noEditPoints="1" noAdjustHandles="1" noChangeArrowheads="1" noChangeShapeType="1"/>
            <a:stCxn id="26" idx="3"/>
            <a:endCxn id="29" idx="1"/>
          </p:cNvCxnSpPr>
          <p:nvPr/>
        </p:nvCxnSpPr>
        <p:spPr>
          <a:xfrm>
            <a:off x="4202969" y="2442251"/>
            <a:ext cx="430288" cy="1"/>
          </a:xfrm>
          <a:prstGeom prst="straightConnector1">
            <a:avLst/>
          </a:prstGeom>
          <a:ln w="28575">
            <a:solidFill>
              <a:srgbClr val="4472C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>
            <a:extLst>
              <a:ext uri="{FF2B5EF4-FFF2-40B4-BE49-F238E27FC236}">
                <a16:creationId xmlns:a16="http://schemas.microsoft.com/office/drawing/2014/main" id="{A642E1F2-6C21-E370-CA1D-0D0DF7EE3991}"/>
              </a:ext>
            </a:extLst>
          </p:cNvPr>
          <p:cNvCxnSpPr>
            <a:cxnSpLocks noGrp="1" noRot="1" noMove="1" noResize="1" noEditPoints="1" noAdjustHandles="1" noChangeArrowheads="1" noChangeShapeType="1"/>
            <a:stCxn id="12" idx="2"/>
            <a:endCxn id="31" idx="0"/>
          </p:cNvCxnSpPr>
          <p:nvPr/>
        </p:nvCxnSpPr>
        <p:spPr>
          <a:xfrm>
            <a:off x="5604213" y="2866542"/>
            <a:ext cx="0" cy="1081501"/>
          </a:xfrm>
          <a:prstGeom prst="straightConnector1">
            <a:avLst/>
          </a:prstGeom>
          <a:ln w="28575">
            <a:solidFill>
              <a:srgbClr val="4472C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con angoli arrotondati 5">
            <a:extLst>
              <a:ext uri="{FF2B5EF4-FFF2-40B4-BE49-F238E27FC236}">
                <a16:creationId xmlns:a16="http://schemas.microsoft.com/office/drawing/2014/main" id="{64A9BA24-0E13-AB27-A5F4-B358F808F8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8470" y="2362750"/>
            <a:ext cx="1471485" cy="503792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  <a:ea typeface="Calibri"/>
                <a:cs typeface="Calibri"/>
              </a:rPr>
              <a:t>Clustering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374F9D-1DC2-6864-1C5B-450CF9DA6B31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3"/>
            <a:endCxn id="32" idx="1"/>
          </p:cNvCxnSpPr>
          <p:nvPr/>
        </p:nvCxnSpPr>
        <p:spPr>
          <a:xfrm flipV="1">
            <a:off x="4237507" y="6066396"/>
            <a:ext cx="397352" cy="844"/>
          </a:xfrm>
          <a:prstGeom prst="straightConnector1">
            <a:avLst/>
          </a:prstGeom>
          <a:ln w="28575">
            <a:solidFill>
              <a:srgbClr val="4472C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2">
            <a:extLst>
              <a:ext uri="{FF2B5EF4-FFF2-40B4-BE49-F238E27FC236}">
                <a16:creationId xmlns:a16="http://schemas.microsoft.com/office/drawing/2014/main" id="{8AC3BC67-FF4B-3F3A-D789-C25E0FC1F89B}"/>
              </a:ext>
            </a:extLst>
          </p:cNvPr>
          <p:cNvCxnSpPr>
            <a:cxnSpLocks noGrp="1" noRot="1" noMove="1" noResize="1" noEditPoints="1" noAdjustHandles="1" noChangeArrowheads="1" noChangeShapeType="1"/>
            <a:stCxn id="31" idx="3"/>
            <a:endCxn id="48" idx="1"/>
          </p:cNvCxnSpPr>
          <p:nvPr/>
        </p:nvCxnSpPr>
        <p:spPr>
          <a:xfrm>
            <a:off x="6339956" y="4311774"/>
            <a:ext cx="771204" cy="5940"/>
          </a:xfrm>
          <a:prstGeom prst="straightConnector1">
            <a:avLst/>
          </a:prstGeom>
          <a:ln w="28575">
            <a:solidFill>
              <a:srgbClr val="4472C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FAC2A816-F2BE-A153-6564-F42CC50E54BD}"/>
                  </a:ext>
                </a:extLst>
              </p14:cNvPr>
              <p14:cNvContentPartPr>
                <a14:cpLocks xmlns:a14="http://schemas.microsoft.com/office/drawing/2010/main" noGrp="1" noRot="1" noMove="1" noResize="1" noEditPoints="1" noAdjustHandles="1" noChangeArrowheads="1" noChangeShapeType="1"/>
              </p14:cNvContentPartPr>
              <p14:nvPr/>
            </p14:nvContentPartPr>
            <p14:xfrm>
              <a:off x="-975840" y="545760"/>
              <a:ext cx="16200" cy="1836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FAC2A816-F2BE-A153-6564-F42CC50E54BD}"/>
                  </a:ext>
                </a:extLst>
              </p:cNvPr>
              <p:cNvPicPr>
                <a:picLocks noGrp="1" noRo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82099" y="539518"/>
                <a:ext cx="28718" cy="30845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Connettore 2 2">
            <a:extLst>
              <a:ext uri="{FF2B5EF4-FFF2-40B4-BE49-F238E27FC236}">
                <a16:creationId xmlns:a16="http://schemas.microsoft.com/office/drawing/2014/main" id="{76EF24E1-E5BA-7262-5822-36F36EAC820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10148718" y="1072478"/>
            <a:ext cx="22606" cy="55685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40">
            <a:extLst>
              <a:ext uri="{FF2B5EF4-FFF2-40B4-BE49-F238E27FC236}">
                <a16:creationId xmlns:a16="http://schemas.microsoft.com/office/drawing/2014/main" id="{6D7090AE-3343-76CF-C943-C05E3F0D90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28638" y="1000880"/>
            <a:ext cx="1690446" cy="461665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cs typeface="Calibri"/>
              </a:rPr>
              <a:t>Approach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5EC605D0-9B21-C946-AEA9-6B5ED0E129C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10202506" y="1072478"/>
            <a:ext cx="22606" cy="556852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TextBox 19">
            <a:extLst>
              <a:ext uri="{FF2B5EF4-FFF2-40B4-BE49-F238E27FC236}">
                <a16:creationId xmlns:a16="http://schemas.microsoft.com/office/drawing/2014/main" id="{D995EA8F-3439-97BB-5059-DF69DD6F3B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25112" y="4115591"/>
            <a:ext cx="19780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cs typeface="Calibri"/>
              </a:rPr>
              <a:t>Visualization</a:t>
            </a:r>
          </a:p>
        </p:txBody>
      </p:sp>
      <p:sp>
        <p:nvSpPr>
          <p:cNvPr id="72" name="TextBox 19">
            <a:extLst>
              <a:ext uri="{FF2B5EF4-FFF2-40B4-BE49-F238E27FC236}">
                <a16:creationId xmlns:a16="http://schemas.microsoft.com/office/drawing/2014/main" id="{56224CDF-8173-8332-D65E-C1DF82962B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02507" y="5697449"/>
            <a:ext cx="19780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cs typeface="Calibri"/>
              </a:rPr>
              <a:t>Machine Learning</a:t>
            </a: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C9895577-B0E6-3F28-E45A-66FE6950AE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25112" y="2270254"/>
            <a:ext cx="19668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cs typeface="Calibri"/>
              </a:rPr>
              <a:t>Algorithmic</a:t>
            </a:r>
          </a:p>
        </p:txBody>
      </p:sp>
    </p:spTree>
    <p:extLst>
      <p:ext uri="{BB962C8B-B14F-4D97-AF65-F5344CB8AC3E}">
        <p14:creationId xmlns:p14="http://schemas.microsoft.com/office/powerpoint/2010/main" val="296540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err="1">
                <a:solidFill>
                  <a:schemeClr val="bg1"/>
                </a:solidFill>
                <a:cs typeface="Calibri"/>
              </a:rPr>
              <a:t>Raw</a:t>
            </a:r>
            <a:r>
              <a:rPr lang="it-IT">
                <a:solidFill>
                  <a:schemeClr val="bg1"/>
                </a:solidFill>
                <a:cs typeface="Calibri"/>
              </a:rPr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14" name="Rettangolo con angoli arrotondati 5">
            <a:extLst>
              <a:ext uri="{FF2B5EF4-FFF2-40B4-BE49-F238E27FC236}">
                <a16:creationId xmlns:a16="http://schemas.microsoft.com/office/drawing/2014/main" id="{95AB40A6-A9E7-BD4B-5CB0-7EB92F462279}"/>
              </a:ext>
            </a:extLst>
          </p:cNvPr>
          <p:cNvSpPr>
            <a:spLocks/>
          </p:cNvSpPr>
          <p:nvPr/>
        </p:nvSpPr>
        <p:spPr>
          <a:xfrm>
            <a:off x="5466736" y="880827"/>
            <a:ext cx="2762864" cy="289159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 err="1">
                <a:solidFill>
                  <a:schemeClr val="tx1"/>
                </a:solidFill>
                <a:ea typeface="Calibri"/>
                <a:cs typeface="Calibri"/>
              </a:rPr>
              <a:t>Fragments</a:t>
            </a:r>
            <a:r>
              <a:rPr lang="it-IT" sz="20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ea typeface="Calibri"/>
                <a:cs typeface="Calibri"/>
              </a:rPr>
              <a:t>selection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We selected short segments where we observed the </a:t>
            </a:r>
            <a:r>
              <a:rPr lang="en-US" sz="2000" b="0" i="0" err="1">
                <a:solidFill>
                  <a:schemeClr val="tx1"/>
                </a:solidFill>
                <a:effectLst/>
              </a:rPr>
              <a:t>OoM</a:t>
            </a:r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18" name="Rettangolo con angoli arrotondati 5">
            <a:extLst>
              <a:ext uri="{FF2B5EF4-FFF2-40B4-BE49-F238E27FC236}">
                <a16:creationId xmlns:a16="http://schemas.microsoft.com/office/drawing/2014/main" id="{6F269B06-F2C9-B7D6-EB67-E5EA4635E75A}"/>
              </a:ext>
            </a:extLst>
          </p:cNvPr>
          <p:cNvSpPr>
            <a:spLocks/>
          </p:cNvSpPr>
          <p:nvPr/>
        </p:nvSpPr>
        <p:spPr>
          <a:xfrm>
            <a:off x="9005932" y="880827"/>
            <a:ext cx="2965724" cy="289159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 err="1">
                <a:solidFill>
                  <a:schemeClr val="tx1"/>
                </a:solidFill>
                <a:ea typeface="Calibri"/>
                <a:cs typeface="Calibri"/>
              </a:rPr>
              <a:t>Validation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The </a:t>
            </a:r>
            <a:r>
              <a:rPr lang="en-US" sz="2000">
                <a:solidFill>
                  <a:schemeClr val="tx1"/>
                </a:solidFill>
              </a:rPr>
              <a:t>annotation </a:t>
            </a:r>
            <a:r>
              <a:rPr lang="en-US" sz="2000" b="0" i="0">
                <a:solidFill>
                  <a:schemeClr val="tx1"/>
                </a:solidFill>
                <a:effectLst/>
              </a:rPr>
              <a:t>and the validation</a:t>
            </a:r>
            <a:r>
              <a:rPr lang="en-US" sz="2000">
                <a:solidFill>
                  <a:schemeClr val="tx1"/>
                </a:solidFill>
              </a:rPr>
              <a:t> of the </a:t>
            </a:r>
            <a:r>
              <a:rPr lang="en-US" sz="2000" err="1">
                <a:solidFill>
                  <a:schemeClr val="tx1"/>
                </a:solidFill>
              </a:rPr>
              <a:t>OoM</a:t>
            </a:r>
            <a:r>
              <a:rPr lang="en-US" sz="2000" b="0" i="0">
                <a:solidFill>
                  <a:schemeClr val="tx1"/>
                </a:solidFill>
                <a:effectLst/>
              </a:rPr>
              <a:t> was made by us, the professor and an experienced dancer</a:t>
            </a:r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16" name="Rettangolo con angoli arrotondati 5">
            <a:extLst>
              <a:ext uri="{FF2B5EF4-FFF2-40B4-BE49-F238E27FC236}">
                <a16:creationId xmlns:a16="http://schemas.microsoft.com/office/drawing/2014/main" id="{628A2104-FA51-1008-3AB4-813271D59CF3}"/>
              </a:ext>
            </a:extLst>
          </p:cNvPr>
          <p:cNvSpPr>
            <a:spLocks/>
          </p:cNvSpPr>
          <p:nvPr/>
        </p:nvSpPr>
        <p:spPr>
          <a:xfrm>
            <a:off x="6736678" y="4100052"/>
            <a:ext cx="3396762" cy="267095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>
                <a:solidFill>
                  <a:schemeClr val="tx1"/>
                </a:solidFill>
                <a:ea typeface="Calibri"/>
                <a:cs typeface="Calibri"/>
              </a:rPr>
              <a:t>Markers </a:t>
            </a:r>
            <a:r>
              <a:rPr lang="it-IT" sz="2000" b="1" err="1">
                <a:solidFill>
                  <a:schemeClr val="tx1"/>
                </a:solidFill>
                <a:ea typeface="Calibri"/>
                <a:cs typeface="Calibri"/>
              </a:rPr>
              <a:t>Compression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We compressed the markers from 64 and 41 into a skeleton with 20 nodes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2B1D20-0A79-2F1D-BB8A-22F967770052}"/>
              </a:ext>
            </a:extLst>
          </p:cNvPr>
          <p:cNvCxnSpPr>
            <a:cxnSpLocks noGrp="1" noRot="1" noMove="1" noResize="1" noEditPoints="1" noAdjustHandles="1" noChangeArrowheads="1" noChangeShapeType="1"/>
            <a:stCxn id="51" idx="3"/>
            <a:endCxn id="14" idx="1"/>
          </p:cNvCxnSpPr>
          <p:nvPr/>
        </p:nvCxnSpPr>
        <p:spPr>
          <a:xfrm>
            <a:off x="4748981" y="2326624"/>
            <a:ext cx="717755" cy="0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CA3DAB-EB3B-AD12-7003-114CFE0B49C2}"/>
              </a:ext>
            </a:extLst>
          </p:cNvPr>
          <p:cNvCxnSpPr>
            <a:cxnSpLocks noGrp="1" noRot="1" noMove="1" noResize="1" noEditPoints="1" noAdjustHandles="1" noChangeArrowheads="1" noChangeShapeType="1"/>
            <a:stCxn id="53" idx="3"/>
            <a:endCxn id="16" idx="1"/>
          </p:cNvCxnSpPr>
          <p:nvPr/>
        </p:nvCxnSpPr>
        <p:spPr>
          <a:xfrm>
            <a:off x="4748980" y="5435529"/>
            <a:ext cx="1987698" cy="0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EE135C-BC87-BC05-AD74-0444682B084A}"/>
              </a:ext>
            </a:extLst>
          </p:cNvPr>
          <p:cNvCxnSpPr>
            <a:cxnSpLocks noGrp="1" noRot="1" noMove="1" noResize="1" noEditPoints="1" noAdjustHandles="1" noChangeArrowheads="1" noChangeShapeType="1"/>
            <a:stCxn id="14" idx="3"/>
            <a:endCxn id="18" idx="1"/>
          </p:cNvCxnSpPr>
          <p:nvPr/>
        </p:nvCxnSpPr>
        <p:spPr>
          <a:xfrm>
            <a:off x="8229600" y="2326624"/>
            <a:ext cx="776332" cy="0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_video_presentation2">
            <a:hlinkClick r:id="" action="ppaction://media"/>
            <a:extLst>
              <a:ext uri="{FF2B5EF4-FFF2-40B4-BE49-F238E27FC236}">
                <a16:creationId xmlns:a16="http://schemas.microsoft.com/office/drawing/2014/main" id="{82B0D9F1-D91F-86BF-2A36-40579A8ABE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7982" y="1385796"/>
            <a:ext cx="4173682" cy="5002095"/>
          </a:xfrm>
          <a:prstGeom prst="rect">
            <a:avLst/>
          </a:prstGeom>
        </p:spPr>
      </p:pic>
      <p:sp>
        <p:nvSpPr>
          <p:cNvPr id="51" name="Rettangolo con angoli arrotondati 5">
            <a:extLst>
              <a:ext uri="{FF2B5EF4-FFF2-40B4-BE49-F238E27FC236}">
                <a16:creationId xmlns:a16="http://schemas.microsoft.com/office/drawing/2014/main" id="{C7A6C6FA-A420-4999-EF4C-FF483085474F}"/>
              </a:ext>
            </a:extLst>
          </p:cNvPr>
          <p:cNvSpPr>
            <a:spLocks/>
          </p:cNvSpPr>
          <p:nvPr/>
        </p:nvSpPr>
        <p:spPr>
          <a:xfrm>
            <a:off x="255768" y="880827"/>
            <a:ext cx="4493213" cy="2891594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GB" sz="2000" b="1">
                <a:solidFill>
                  <a:schemeClr val="tx1"/>
                </a:solidFill>
                <a:ea typeface="Calibri"/>
                <a:cs typeface="Calibri"/>
              </a:rPr>
              <a:t>Video Recordings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3" name="Rettangolo con angoli arrotondati 5">
            <a:extLst>
              <a:ext uri="{FF2B5EF4-FFF2-40B4-BE49-F238E27FC236}">
                <a16:creationId xmlns:a16="http://schemas.microsoft.com/office/drawing/2014/main" id="{A22351A7-103D-39FC-1DC0-72EC7E4CC0FB}"/>
              </a:ext>
            </a:extLst>
          </p:cNvPr>
          <p:cNvSpPr>
            <a:spLocks/>
          </p:cNvSpPr>
          <p:nvPr/>
        </p:nvSpPr>
        <p:spPr>
          <a:xfrm>
            <a:off x="255768" y="4100052"/>
            <a:ext cx="4493212" cy="267095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endParaRPr lang="en-GB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endParaRPr lang="en-GB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GB" sz="2000" b="1" err="1">
                <a:solidFill>
                  <a:schemeClr val="tx1"/>
                </a:solidFill>
                <a:ea typeface="Calibri"/>
                <a:cs typeface="Calibri"/>
              </a:rPr>
              <a:t>MoCap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1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mocap_fixed">
            <a:hlinkClick r:id="" action="ppaction://media"/>
            <a:extLst>
              <a:ext uri="{FF2B5EF4-FFF2-40B4-BE49-F238E27FC236}">
                <a16:creationId xmlns:a16="http://schemas.microsoft.com/office/drawing/2014/main" id="{A35C42DD-103E-94B1-6CCD-C84A68D974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06552" y="1351982"/>
            <a:ext cx="8597055" cy="485727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>
                <a:solidFill>
                  <a:schemeClr val="bg1"/>
                </a:solidFill>
                <a:cs typeface="Calibri"/>
              </a:rPr>
              <a:t>Dataset</a:t>
            </a:r>
            <a:endParaRPr lang="it-IT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23" name="Rettangolo con angoli arrotondati 5">
            <a:extLst>
              <a:ext uri="{FF2B5EF4-FFF2-40B4-BE49-F238E27FC236}">
                <a16:creationId xmlns:a16="http://schemas.microsoft.com/office/drawing/2014/main" id="{10FECDEC-AFF4-D99E-163F-77CF789FCB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50257" y="969452"/>
            <a:ext cx="6323798" cy="5267719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it-IT" sz="2000" b="1">
                <a:solidFill>
                  <a:schemeClr val="tx1"/>
                </a:solidFill>
                <a:ea typeface="Calibri"/>
                <a:cs typeface="Calibri"/>
              </a:rPr>
              <a:t>Skeleton model</a:t>
            </a:r>
          </a:p>
          <a:p>
            <a:pPr algn="ctr"/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" name="Rettangolo con angoli arrotondati 5">
            <a:extLst>
              <a:ext uri="{FF2B5EF4-FFF2-40B4-BE49-F238E27FC236}">
                <a16:creationId xmlns:a16="http://schemas.microsoft.com/office/drawing/2014/main" id="{8414987E-D805-FA00-E75C-DBCCE62470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97690" y="1025632"/>
            <a:ext cx="4962565" cy="197039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it-IT" sz="2000" b="1" err="1">
                <a:solidFill>
                  <a:schemeClr val="tx1"/>
                </a:solidFill>
                <a:ea typeface="Calibri"/>
                <a:cs typeface="Calibri"/>
              </a:rPr>
              <a:t>Classification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There are 19 possible classes corresponding to the edges of the skeleton and each sample is characterized by a single class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134F81E-F559-7DE8-96A1-DCFE9D2BE9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97689" y="3349390"/>
            <a:ext cx="4962565" cy="1565199"/>
          </a:xfrm>
          <a:prstGeom prst="roundRect">
            <a:avLst>
              <a:gd name="adj" fmla="val 19597"/>
            </a:avLst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000" b="1" i="0">
                <a:solidFill>
                  <a:schemeClr val="tx1"/>
                </a:solidFill>
                <a:effectLst/>
                <a:cs typeface="Calibri"/>
              </a:rPr>
              <a:t>Dataset composition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pPr algn="ctr"/>
            <a:endParaRPr lang="en-US" sz="2000" i="0">
              <a:solidFill>
                <a:schemeClr val="tx1"/>
              </a:solidFill>
              <a:effectLst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60 time series of each of the 20 joint in three-dimensional space</a:t>
            </a:r>
          </a:p>
        </p:txBody>
      </p:sp>
      <p:sp>
        <p:nvSpPr>
          <p:cNvPr id="7" name="Rettangolo con angoli arrotondati 5">
            <a:extLst>
              <a:ext uri="{FF2B5EF4-FFF2-40B4-BE49-F238E27FC236}">
                <a16:creationId xmlns:a16="http://schemas.microsoft.com/office/drawing/2014/main" id="{5D63FD1F-192E-7302-1955-8E0F261008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97689" y="5267955"/>
            <a:ext cx="4962566" cy="1507895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it-IT" sz="2000" b="1">
                <a:solidFill>
                  <a:schemeClr val="tx1"/>
                </a:solidFill>
                <a:ea typeface="Calibri"/>
                <a:cs typeface="Calibri"/>
              </a:rPr>
              <a:t>Distribution</a:t>
            </a:r>
            <a:endParaRPr lang="en-US" sz="2000"/>
          </a:p>
          <a:p>
            <a:pPr algn="ctr"/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The dataset in unbalanced</a:t>
            </a:r>
            <a:r>
              <a:rPr lang="en-US" sz="2000">
                <a:solidFill>
                  <a:schemeClr val="tx1"/>
                </a:solidFill>
              </a:rPr>
              <a:t> and</a:t>
            </a:r>
            <a:endParaRPr lang="en-US" sz="2000" b="0" i="0">
              <a:solidFill>
                <a:schemeClr val="tx1"/>
              </a:solidFill>
              <a:effectLst/>
            </a:endParaRP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</a:rPr>
              <a:t>4 classes are never assumed in the dataset</a:t>
            </a:r>
            <a:endParaRPr lang="it-IT" sz="2000" b="1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649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err="1">
                <a:solidFill>
                  <a:schemeClr val="bg1"/>
                </a:solidFill>
                <a:cs typeface="Calibri"/>
              </a:rPr>
              <a:t>Algorithmic</a:t>
            </a:r>
            <a:r>
              <a:rPr lang="it-IT">
                <a:solidFill>
                  <a:schemeClr val="bg1"/>
                </a:solidFill>
                <a:cs typeface="Calibri"/>
              </a:rPr>
              <a:t> </a:t>
            </a:r>
            <a:r>
              <a:rPr lang="it-IT" err="1">
                <a:solidFill>
                  <a:schemeClr val="bg1"/>
                </a:solidFill>
                <a:cs typeface="Calibri"/>
              </a:rPr>
              <a:t>Approach</a:t>
            </a:r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4" name="Rettangolo con angoli arrotondati 12">
            <a:extLst>
              <a:ext uri="{FF2B5EF4-FFF2-40B4-BE49-F238E27FC236}">
                <a16:creationId xmlns:a16="http://schemas.microsoft.com/office/drawing/2014/main" id="{A5E65F46-1C5C-FD10-2031-6ED58BDC3E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40612" y="2057618"/>
            <a:ext cx="3826296" cy="337336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 err="1">
                <a:solidFill>
                  <a:schemeClr val="tx1"/>
                </a:solidFill>
                <a:cs typeface="Calibri"/>
              </a:rPr>
              <a:t>What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is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for</a:t>
            </a:r>
          </a:p>
          <a:p>
            <a:pPr algn="ctr"/>
            <a:br>
              <a:rPr lang="it-IT" sz="2000" b="1">
                <a:cs typeface="Calibri"/>
              </a:rPr>
            </a:br>
            <a:r>
              <a:rPr lang="en-US" sz="2000" b="0" i="0">
                <a:solidFill>
                  <a:schemeClr val="tx1"/>
                </a:solidFill>
                <a:effectLst/>
                <a:cs typeface="Calibri"/>
              </a:rPr>
              <a:t>It can potentially provide multiple </a:t>
            </a:r>
            <a:r>
              <a:rPr lang="en-US" sz="2000" b="0" i="0" err="1">
                <a:solidFill>
                  <a:schemeClr val="tx1"/>
                </a:solidFill>
                <a:effectLst/>
                <a:cs typeface="Calibri"/>
              </a:rPr>
              <a:t>OoM</a:t>
            </a:r>
            <a:r>
              <a:rPr lang="en-US" sz="2000" b="0" i="0">
                <a:solidFill>
                  <a:schemeClr val="tx1"/>
                </a:solidFill>
                <a:effectLst/>
                <a:cs typeface="Calibri"/>
              </a:rPr>
              <a:t> if the candidate joints for </a:t>
            </a:r>
            <a:r>
              <a:rPr lang="en-US" sz="2000" b="0" i="0" err="1">
                <a:solidFill>
                  <a:schemeClr val="tx1"/>
                </a:solidFill>
                <a:effectLst/>
                <a:cs typeface="Calibri"/>
              </a:rPr>
              <a:t>OoM</a:t>
            </a:r>
            <a:r>
              <a:rPr lang="en-US" sz="2000" b="0" i="0">
                <a:solidFill>
                  <a:schemeClr val="tx1"/>
                </a:solidFill>
                <a:effectLst/>
                <a:cs typeface="Calibri"/>
              </a:rPr>
              <a:t> are not physically </a:t>
            </a:r>
            <a:r>
              <a:rPr lang="en-US" sz="2000">
                <a:solidFill>
                  <a:schemeClr val="tx1"/>
                </a:solidFill>
                <a:cs typeface="Calibri"/>
              </a:rPr>
              <a:t>linked</a:t>
            </a:r>
            <a:endParaRPr lang="it-IT" sz="2000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Rettangolo con angoli arrotondati 12">
            <a:extLst>
              <a:ext uri="{FF2B5EF4-FFF2-40B4-BE49-F238E27FC236}">
                <a16:creationId xmlns:a16="http://schemas.microsoft.com/office/drawing/2014/main" id="{5E290A5D-19E2-0578-1248-A0391F4B37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25092" y="2057618"/>
            <a:ext cx="3826296" cy="337336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b="1" err="1">
                <a:solidFill>
                  <a:schemeClr val="tx1"/>
                </a:solidFill>
                <a:cs typeface="Calibri"/>
              </a:rPr>
              <a:t>What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it</a:t>
            </a:r>
            <a:r>
              <a:rPr lang="it-IT" sz="20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2000" b="1" err="1">
                <a:solidFill>
                  <a:schemeClr val="tx1"/>
                </a:solidFill>
                <a:cs typeface="Calibri"/>
              </a:rPr>
              <a:t>is</a:t>
            </a:r>
            <a:endParaRPr lang="it-IT" sz="2000">
              <a:solidFill>
                <a:schemeClr val="tx1"/>
              </a:solidFill>
              <a:cs typeface="Calibri"/>
            </a:endParaRPr>
          </a:p>
          <a:p>
            <a:pPr algn="ctr"/>
            <a:br>
              <a:rPr lang="it-IT" sz="2000" b="1">
                <a:cs typeface="Calibri"/>
              </a:rPr>
            </a:br>
            <a:r>
              <a:rPr lang="en-US" sz="2000" b="0" i="0">
                <a:solidFill>
                  <a:schemeClr val="tx1"/>
                </a:solidFill>
                <a:effectLst/>
              </a:rPr>
              <a:t>A method that compares features such as velocity, acceleration, and angular momentum of various joints, classifying nodes physically connected with more dissimilar feature values as the origin of the movement</a:t>
            </a:r>
            <a:endParaRPr lang="it-IT" sz="200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477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8E2FB-44AD-4F7F-9DB0-2E87E488FF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5" y="2048040"/>
            <a:ext cx="3396061" cy="4783486"/>
          </a:xfrm>
          <a:prstGeom prst="rect">
            <a:avLst/>
          </a:prstGeom>
        </p:spPr>
      </p:pic>
      <p:pic>
        <p:nvPicPr>
          <p:cNvPr id="4" name="Picture 3" descr="A diagram of a person&amp;#39;s body&#10;&#10;Description automatically generated">
            <a:extLst>
              <a:ext uri="{FF2B5EF4-FFF2-40B4-BE49-F238E27FC236}">
                <a16:creationId xmlns:a16="http://schemas.microsoft.com/office/drawing/2014/main" id="{5CF28870-E0F6-CB97-A759-09C6475E21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533" y="2105489"/>
            <a:ext cx="3392458" cy="472287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5" y="2268"/>
            <a:ext cx="12196226" cy="767118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err="1">
                <a:solidFill>
                  <a:schemeClr val="bg1"/>
                </a:solidFill>
                <a:cs typeface="Calibri"/>
              </a:rPr>
              <a:t>Algorithmic</a:t>
            </a:r>
            <a:r>
              <a:rPr lang="it-IT">
                <a:solidFill>
                  <a:schemeClr val="bg1"/>
                </a:solidFill>
                <a:cs typeface="Calibri"/>
              </a:rPr>
              <a:t> </a:t>
            </a:r>
            <a:r>
              <a:rPr lang="it-IT" err="1">
                <a:solidFill>
                  <a:schemeClr val="bg1"/>
                </a:solidFill>
                <a:cs typeface="Calibri"/>
              </a:rPr>
              <a:t>Approach</a:t>
            </a:r>
            <a:endParaRPr lang="it-IT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58251B5-97BB-6945-E1C5-EB95838A971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38862" y="772484"/>
            <a:ext cx="3941762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000" b="1">
                <a:ea typeface="Calibri"/>
                <a:cs typeface="Calibri"/>
              </a:rPr>
              <a:t>Feature extraction</a:t>
            </a:r>
          </a:p>
          <a:p>
            <a:pPr algn="ctr"/>
            <a:r>
              <a:rPr lang="en-GB" sz="2000">
                <a:ea typeface="Calibri"/>
                <a:cs typeface="Calibri"/>
              </a:rPr>
              <a:t>Features (velocity, acceleration, angular momentum) extraction for every joint</a:t>
            </a:r>
          </a:p>
          <a:p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5952A21-F6AD-C4C1-755E-9E702AC5CA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064561" y="781142"/>
            <a:ext cx="395908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000" b="1">
                <a:cs typeface="Calibri"/>
              </a:rPr>
              <a:t>Spectral clustering on the adjacency matrix</a:t>
            </a:r>
          </a:p>
          <a:p>
            <a:pPr marL="285750" indent="-285750" algn="ctr">
              <a:buFont typeface="Arial"/>
              <a:buChar char="•"/>
            </a:pPr>
            <a:r>
              <a:rPr lang="en-GB" sz="2000">
                <a:cs typeface="Calibri"/>
              </a:rPr>
              <a:t>Cosine Similarity </a:t>
            </a:r>
          </a:p>
          <a:p>
            <a:pPr marL="285750" indent="-285750" algn="ctr">
              <a:buFont typeface="Arial"/>
              <a:buChar char="•"/>
            </a:pPr>
            <a:r>
              <a:rPr lang="en-GB" sz="2000">
                <a:ea typeface="Calibri"/>
                <a:cs typeface="Calibri"/>
              </a:rPr>
              <a:t>Shi-Malik spectral clustering </a:t>
            </a:r>
            <a:endParaRPr lang="en-GB" sz="2000">
              <a:solidFill>
                <a:schemeClr val="tx1"/>
              </a:solidFill>
              <a:ea typeface="Calibri"/>
              <a:cs typeface="Calibri"/>
            </a:endParaRPr>
          </a:p>
        </p:txBody>
      </p: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4747CE55-4771-C3BE-FC9D-BA4AC82722B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556645" y="4192693"/>
            <a:ext cx="685917" cy="0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9">
            <a:extLst>
              <a:ext uri="{FF2B5EF4-FFF2-40B4-BE49-F238E27FC236}">
                <a16:creationId xmlns:a16="http://schemas.microsoft.com/office/drawing/2014/main" id="{FC188EB9-59F7-4916-7C28-D2283CB0163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7744458" y="4192693"/>
            <a:ext cx="685917" cy="0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6">
            <a:extLst>
              <a:ext uri="{FF2B5EF4-FFF2-40B4-BE49-F238E27FC236}">
                <a16:creationId xmlns:a16="http://schemas.microsoft.com/office/drawing/2014/main" id="{874EB584-BB60-9F27-21E4-357A8289E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92787" y="775034"/>
            <a:ext cx="4057577" cy="1332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cs typeface="Calibri"/>
              </a:rPr>
              <a:t>Auxiliary Graph</a:t>
            </a:r>
          </a:p>
          <a:p>
            <a:pPr algn="ctr"/>
            <a:r>
              <a:rPr lang="it-IT" sz="2000" err="1"/>
              <a:t>Euclidean</a:t>
            </a:r>
            <a:r>
              <a:rPr lang="it-IT" sz="2000"/>
              <a:t> </a:t>
            </a:r>
            <a:r>
              <a:rPr lang="it-IT" sz="2000" err="1"/>
              <a:t>distance</a:t>
            </a:r>
            <a:r>
              <a:rPr lang="it-IT" sz="2000"/>
              <a:t> </a:t>
            </a:r>
            <a:r>
              <a:rPr lang="it-IT" sz="2000" err="1"/>
              <a:t>is</a:t>
            </a:r>
            <a:r>
              <a:rPr lang="it-IT" sz="2000"/>
              <a:t> </a:t>
            </a:r>
            <a:r>
              <a:rPr lang="it-IT" sz="2000" err="1"/>
              <a:t>calculated</a:t>
            </a:r>
            <a:r>
              <a:rPr lang="it-IT" sz="2000"/>
              <a:t> on </a:t>
            </a:r>
            <a:r>
              <a:rPr lang="it-IT" sz="2000" err="1"/>
              <a:t>adjacent</a:t>
            </a:r>
            <a:r>
              <a:rPr lang="it-IT" sz="2000"/>
              <a:t> </a:t>
            </a:r>
            <a:r>
              <a:rPr lang="it-IT" sz="2000" err="1"/>
              <a:t>nodes</a:t>
            </a:r>
            <a:r>
              <a:rPr lang="it-IT" sz="2000"/>
              <a:t> of </a:t>
            </a:r>
            <a:r>
              <a:rPr lang="it-IT" sz="2000" err="1"/>
              <a:t>different</a:t>
            </a:r>
            <a:r>
              <a:rPr lang="it-IT" sz="2000"/>
              <a:t> clusters to </a:t>
            </a:r>
            <a:r>
              <a:rPr lang="it-IT" sz="2000" err="1"/>
              <a:t>find</a:t>
            </a:r>
            <a:r>
              <a:rPr lang="it-IT" sz="2000"/>
              <a:t> </a:t>
            </a:r>
            <a:r>
              <a:rPr lang="it-IT" sz="2000" err="1"/>
              <a:t>edges</a:t>
            </a:r>
            <a:r>
              <a:rPr lang="it-IT" sz="2000"/>
              <a:t>’ weight</a:t>
            </a:r>
            <a:endParaRPr lang="it-IT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1" name="Picture 10" descr="A group of red green and blue circles with numbers&#10;&#10;Description automatically generated">
            <a:extLst>
              <a:ext uri="{FF2B5EF4-FFF2-40B4-BE49-F238E27FC236}">
                <a16:creationId xmlns:a16="http://schemas.microsoft.com/office/drawing/2014/main" id="{F26C30A1-51FD-382C-8094-7C2FB65DA7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619" y="2097542"/>
            <a:ext cx="3599406" cy="47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5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person&amp;#39;s body&#10;&#10;Description automatically generated">
            <a:extLst>
              <a:ext uri="{FF2B5EF4-FFF2-40B4-BE49-F238E27FC236}">
                <a16:creationId xmlns:a16="http://schemas.microsoft.com/office/drawing/2014/main" id="{3D4EFD1D-9B58-801B-9103-F799D325BD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48" y="3120721"/>
            <a:ext cx="4669332" cy="367553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1547DA6-9867-1F41-2641-3035CF1D53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4226" y="2268"/>
            <a:ext cx="12196226" cy="758459"/>
          </a:xfrm>
          <a:solidFill>
            <a:schemeClr val="accent1"/>
          </a:solidFill>
          <a:ln>
            <a:solidFill>
              <a:srgbClr val="4472C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err="1">
                <a:solidFill>
                  <a:schemeClr val="bg1"/>
                </a:solidFill>
                <a:cs typeface="Calibri"/>
              </a:rPr>
              <a:t>Algorithmic</a:t>
            </a:r>
            <a:r>
              <a:rPr lang="it-IT">
                <a:solidFill>
                  <a:schemeClr val="bg1"/>
                </a:solidFill>
                <a:cs typeface="Calibri"/>
              </a:rPr>
              <a:t> </a:t>
            </a:r>
            <a:r>
              <a:rPr lang="it-IT" err="1">
                <a:solidFill>
                  <a:schemeClr val="bg1"/>
                </a:solidFill>
                <a:cs typeface="Calibri"/>
              </a:rPr>
              <a:t>Approach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309CC-781A-F031-EACE-A89AF70837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897" y="38339"/>
            <a:ext cx="570716" cy="687666"/>
          </a:xfrm>
          <a:prstGeom prst="rect">
            <a:avLst/>
          </a:prstGeom>
        </p:spPr>
      </p:pic>
      <p:sp>
        <p:nvSpPr>
          <p:cNvPr id="7" name="Rettangolo con angoli arrotondati 14">
            <a:extLst>
              <a:ext uri="{FF2B5EF4-FFF2-40B4-BE49-F238E27FC236}">
                <a16:creationId xmlns:a16="http://schemas.microsoft.com/office/drawing/2014/main" id="{D4FB92D5-9FB3-03EF-1F6B-343C902DED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4072" y="1118455"/>
            <a:ext cx="2568661" cy="2036978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Weighted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Degree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Centrality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calculated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for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frame</a:t>
            </a:r>
            <a:endParaRPr lang="it-IT" sz="2000">
              <a:solidFill>
                <a:schemeClr val="tx1"/>
              </a:solidFill>
            </a:endParaRPr>
          </a:p>
        </p:txBody>
      </p:sp>
      <p:sp>
        <p:nvSpPr>
          <p:cNvPr id="13" name="Rettangolo con angoli arrotondati 14">
            <a:extLst>
              <a:ext uri="{FF2B5EF4-FFF2-40B4-BE49-F238E27FC236}">
                <a16:creationId xmlns:a16="http://schemas.microsoft.com/office/drawing/2014/main" id="{D48E1DAF-45CB-C9E2-94F9-1BE5A8483E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72301" y="1118455"/>
            <a:ext cx="4012728" cy="2036978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0" i="0">
                <a:solidFill>
                  <a:schemeClr val="tx1"/>
                </a:solidFill>
                <a:effectLst/>
                <a:cs typeface="Calibri"/>
              </a:rPr>
              <a:t>Once all frames are processed, the two most frequent maximums across all frames are selected</a:t>
            </a:r>
            <a:endParaRPr lang="it-IT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14" name="Rettangolo con angoli arrotondati 14">
            <a:extLst>
              <a:ext uri="{FF2B5EF4-FFF2-40B4-BE49-F238E27FC236}">
                <a16:creationId xmlns:a16="http://schemas.microsoft.com/office/drawing/2014/main" id="{F5C26998-9A95-301B-D60C-9151C3266B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79228" y="1118455"/>
            <a:ext cx="3820022" cy="2036978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When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compared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to the ground truth,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it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will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be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considered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correct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if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one of the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two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nodes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is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at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one of the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two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ends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of the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edge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identified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it-IT" sz="20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tx1"/>
                </a:solidFill>
                <a:ea typeface="+mn-lt"/>
                <a:cs typeface="+mn-lt"/>
              </a:rPr>
              <a:t>OoM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</p:txBody>
      </p:sp>
      <p:cxnSp>
        <p:nvCxnSpPr>
          <p:cNvPr id="4" name="Straight Arrow Connector 29">
            <a:extLst>
              <a:ext uri="{FF2B5EF4-FFF2-40B4-BE49-F238E27FC236}">
                <a16:creationId xmlns:a16="http://schemas.microsoft.com/office/drawing/2014/main" id="{D0CCDA9F-184B-5925-938C-1DDEB08A240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42733" y="2136944"/>
            <a:ext cx="529568" cy="0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16FCCE65-E0C2-988D-AD5D-773E1596E5A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7485029" y="2136944"/>
            <a:ext cx="494199" cy="0"/>
          </a:xfrm>
          <a:prstGeom prst="straightConnector1">
            <a:avLst/>
          </a:prstGeom>
          <a:ln w="5715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42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3E9D3E6979814888E96D279505547B" ma:contentTypeVersion="8" ma:contentTypeDescription="Create a new document." ma:contentTypeScope="" ma:versionID="fdb8b8b2367e272ad092afa475c8cbb3">
  <xsd:schema xmlns:xsd="http://www.w3.org/2001/XMLSchema" xmlns:xs="http://www.w3.org/2001/XMLSchema" xmlns:p="http://schemas.microsoft.com/office/2006/metadata/properties" xmlns:ns2="6b9139f2-d4a8-4fcf-9c69-a4fd8defd132" targetNamespace="http://schemas.microsoft.com/office/2006/metadata/properties" ma:root="true" ma:fieldsID="3081b146d38cc714a598c5b88dfdd962" ns2:_="">
    <xsd:import namespace="6b9139f2-d4a8-4fcf-9c69-a4fd8defd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9139f2-d4a8-4fcf-9c69-a4fd8defd1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CF3277-50DE-45AC-A471-D70907ADEC87}">
  <ds:schemaRefs>
    <ds:schemaRef ds:uri="6b9139f2-d4a8-4fcf-9c69-a4fd8defd1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FDA52E-9379-4AE8-BB9B-274E6BB189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892F20-9FB4-4B3F-84E3-37D3D6DD6FE9}">
  <ds:schemaRefs>
    <ds:schemaRef ds:uri="6b9139f2-d4a8-4fcf-9c69-a4fd8defd1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19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"A comparative analysis across algorithmic, machine learning, and visual paradigms for the automatic detection of the perceived origin of full-body human movement"</vt:lpstr>
      <vt:lpstr>Origin of movement</vt:lpstr>
      <vt:lpstr>      Problem statement</vt:lpstr>
      <vt:lpstr>Outline of our work</vt:lpstr>
      <vt:lpstr>Raw Data</vt:lpstr>
      <vt:lpstr>Dataset</vt:lpstr>
      <vt:lpstr>Algorithmic Approach</vt:lpstr>
      <vt:lpstr>Algorithmic Approach</vt:lpstr>
      <vt:lpstr>Algorithmic Approach</vt:lpstr>
      <vt:lpstr>Visualization Approach</vt:lpstr>
      <vt:lpstr>Visualization Approach</vt:lpstr>
      <vt:lpstr>Machine Learning Approach</vt:lpstr>
      <vt:lpstr>Machine Learning Approach</vt:lpstr>
      <vt:lpstr>Algorithmic Approach - Results</vt:lpstr>
      <vt:lpstr>Visualization Approach - Results</vt:lpstr>
      <vt:lpstr>Machine Learning Approach - Results</vt:lpstr>
      <vt:lpstr>Conclusions and further researches</vt:lpstr>
      <vt:lpstr>Thank you  for  your attention!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Gaggio</dc:creator>
  <cp:revision>4</cp:revision>
  <dcterms:created xsi:type="dcterms:W3CDTF">2023-11-20T17:31:40Z</dcterms:created>
  <dcterms:modified xsi:type="dcterms:W3CDTF">2024-06-13T15:56:26Z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0x010100593E9D3E6979814888E96D279505547B</vt:lpwstr>
  </property>
</Properties>
</file>